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7" r:id="rId5"/>
    <p:sldId id="268" r:id="rId6"/>
    <p:sldId id="269" r:id="rId7"/>
    <p:sldId id="271" r:id="rId8"/>
    <p:sldId id="272" r:id="rId9"/>
    <p:sldId id="273" r:id="rId10"/>
    <p:sldId id="266" r:id="rId11"/>
    <p:sldId id="274" r:id="rId12"/>
    <p:sldId id="270" r:id="rId13"/>
    <p:sldId id="275" r:id="rId14"/>
    <p:sldId id="276" r:id="rId15"/>
    <p:sldId id="278"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660"/>
  </p:normalViewPr>
  <p:slideViewPr>
    <p:cSldViewPr>
      <p:cViewPr>
        <p:scale>
          <a:sx n="94" d="100"/>
          <a:sy n="94" d="100"/>
        </p:scale>
        <p:origin x="-930"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0DBFCF-FF99-4143-9938-3E189FB64682}" type="datetimeFigureOut">
              <a:rPr lang="en-US" smtClean="0"/>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3185666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DBFCF-FF99-4143-9938-3E189FB64682}" type="datetimeFigureOut">
              <a:rPr lang="en-US" smtClean="0"/>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329891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DBFCF-FF99-4143-9938-3E189FB64682}" type="datetimeFigureOut">
              <a:rPr lang="en-US" smtClean="0"/>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163078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DBFCF-FF99-4143-9938-3E189FB64682}" type="datetimeFigureOut">
              <a:rPr lang="en-US" smtClean="0"/>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162631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0DBFCF-FF99-4143-9938-3E189FB64682}" type="datetimeFigureOut">
              <a:rPr lang="en-US" smtClean="0"/>
              <a:t>11/22/2014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260856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0DBFCF-FF99-4143-9938-3E189FB64682}" type="datetimeFigureOut">
              <a:rPr lang="en-US" smtClean="0"/>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391136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0DBFCF-FF99-4143-9938-3E189FB64682}" type="datetimeFigureOut">
              <a:rPr lang="en-US" smtClean="0"/>
              <a:t>11/22/2014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78039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0DBFCF-FF99-4143-9938-3E189FB64682}" type="datetimeFigureOut">
              <a:rPr lang="en-US" smtClean="0"/>
              <a:t>11/22/2014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281553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DBFCF-FF99-4143-9938-3E189FB64682}" type="datetimeFigureOut">
              <a:rPr lang="en-US" smtClean="0"/>
              <a:t>11/22/2014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1387732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DBFCF-FF99-4143-9938-3E189FB64682}" type="datetimeFigureOut">
              <a:rPr lang="en-US" smtClean="0"/>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3956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DBFCF-FF99-4143-9938-3E189FB64682}" type="datetimeFigureOut">
              <a:rPr lang="en-US" smtClean="0"/>
              <a:t>11/22/2014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4C2B-8952-4FEE-B069-EAB1118FDC09}" type="slidenum">
              <a:rPr lang="en-US" smtClean="0"/>
              <a:t>‹#›</a:t>
            </a:fld>
            <a:endParaRPr lang="en-US"/>
          </a:p>
        </p:txBody>
      </p:sp>
    </p:spTree>
    <p:extLst>
      <p:ext uri="{BB962C8B-B14F-4D97-AF65-F5344CB8AC3E}">
        <p14:creationId xmlns:p14="http://schemas.microsoft.com/office/powerpoint/2010/main" val="94072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DBFCF-FF99-4143-9938-3E189FB64682}" type="datetimeFigureOut">
              <a:rPr lang="en-US" smtClean="0"/>
              <a:t>11/22/2014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54C2B-8952-4FEE-B069-EAB1118FDC09}" type="slidenum">
              <a:rPr lang="en-US" smtClean="0"/>
              <a:t>‹#›</a:t>
            </a:fld>
            <a:endParaRPr lang="en-US"/>
          </a:p>
        </p:txBody>
      </p:sp>
    </p:spTree>
    <p:extLst>
      <p:ext uri="{BB962C8B-B14F-4D97-AF65-F5344CB8AC3E}">
        <p14:creationId xmlns:p14="http://schemas.microsoft.com/office/powerpoint/2010/main" val="501262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0.jpeg"/><Relationship Id="rId5" Type="http://schemas.openxmlformats.org/officeDocument/2006/relationships/image" Target="../media/image2.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1.jpeg"/><Relationship Id="rId5" Type="http://schemas.openxmlformats.org/officeDocument/2006/relationships/image" Target="../media/image2.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2.jpeg"/><Relationship Id="rId5" Type="http://schemas.openxmlformats.org/officeDocument/2006/relationships/image" Target="../media/image2.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3.jpeg"/><Relationship Id="rId5" Type="http://schemas.openxmlformats.org/officeDocument/2006/relationships/image" Target="../media/image2.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4.jpeg"/><Relationship Id="rId5" Type="http://schemas.openxmlformats.org/officeDocument/2006/relationships/image" Target="../media/image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oleObject" Target="../embeddings/oleObject15.bin"/><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5.jpeg"/><Relationship Id="rId5" Type="http://schemas.openxmlformats.org/officeDocument/2006/relationships/image" Target="../media/image2.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8.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7.png"/><Relationship Id="rId5" Type="http://schemas.openxmlformats.org/officeDocument/2006/relationships/image" Target="../media/image2.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8.jpeg"/><Relationship Id="rId5" Type="http://schemas.openxmlformats.org/officeDocument/2006/relationships/image" Target="../media/image2.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2110"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757680" y="1371600"/>
            <a:ext cx="5369740" cy="1200329"/>
          </a:xfrm>
          <a:prstGeom prst="rect">
            <a:avLst/>
          </a:prstGeom>
          <a:noFill/>
        </p:spPr>
        <p:txBody>
          <a:bodyPr wrap="none" rtlCol="0">
            <a:spAutoFit/>
          </a:bodyPr>
          <a:lstStyle/>
          <a:p>
            <a:r>
              <a:rPr lang="en-US" sz="3600" dirty="0" smtClean="0"/>
              <a:t>High Frequency Radio Team</a:t>
            </a:r>
          </a:p>
          <a:p>
            <a:pPr algn="ctr"/>
            <a:r>
              <a:rPr lang="en-US" sz="3600" dirty="0" smtClean="0"/>
              <a:t> </a:t>
            </a:r>
            <a:r>
              <a:rPr lang="en-US" sz="3200" dirty="0" smtClean="0"/>
              <a:t>(HFRT)</a:t>
            </a:r>
            <a:endParaRPr lang="en-US" sz="3200" dirty="0"/>
          </a:p>
        </p:txBody>
      </p:sp>
      <p:sp>
        <p:nvSpPr>
          <p:cNvPr id="17" name="TextBox 16"/>
          <p:cNvSpPr txBox="1"/>
          <p:nvPr/>
        </p:nvSpPr>
        <p:spPr>
          <a:xfrm>
            <a:off x="609600" y="4953000"/>
            <a:ext cx="8001000" cy="1138773"/>
          </a:xfrm>
          <a:prstGeom prst="rect">
            <a:avLst/>
          </a:prstGeom>
          <a:noFill/>
        </p:spPr>
        <p:txBody>
          <a:bodyPr wrap="square" rtlCol="0">
            <a:spAutoFit/>
          </a:bodyPr>
          <a:lstStyle/>
          <a:p>
            <a:pPr algn="ctr"/>
            <a:r>
              <a:rPr lang="en-US" sz="2800" dirty="0" smtClean="0"/>
              <a:t>Skill Level 1</a:t>
            </a:r>
          </a:p>
          <a:p>
            <a:pPr algn="ctr"/>
            <a:r>
              <a:rPr lang="en-US" sz="4000" dirty="0" smtClean="0"/>
              <a:t>Place AS-2259 Antenna into Service</a:t>
            </a:r>
            <a:endParaRPr lang="en-US" sz="4000" dirty="0"/>
          </a:p>
        </p:txBody>
      </p:sp>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9000" contrast="96000"/>
                    </a14:imgEffect>
                  </a14:imgLayer>
                </a14:imgProps>
              </a:ext>
              <a:ext uri="{28A0092B-C50C-407E-A947-70E740481C1C}">
                <a14:useLocalDpi xmlns:a14="http://schemas.microsoft.com/office/drawing/2010/main" val="0"/>
              </a:ext>
            </a:extLst>
          </a:blip>
          <a:stretch>
            <a:fillRect/>
          </a:stretch>
        </p:blipFill>
        <p:spPr>
          <a:xfrm rot="16200000">
            <a:off x="3413342" y="2334768"/>
            <a:ext cx="2048256" cy="2712720"/>
          </a:xfrm>
          <a:prstGeom prst="rect">
            <a:avLst/>
          </a:prstGeom>
        </p:spPr>
      </p:pic>
    </p:spTree>
    <p:extLst>
      <p:ext uri="{BB962C8B-B14F-4D97-AF65-F5344CB8AC3E}">
        <p14:creationId xmlns:p14="http://schemas.microsoft.com/office/powerpoint/2010/main" val="1818998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10</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11308"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C:\Users\Rick\Desktop\DSCN06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539240"/>
            <a:ext cx="3600450" cy="4800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00800" y="2057400"/>
            <a:ext cx="772071" cy="369332"/>
          </a:xfrm>
          <a:prstGeom prst="rect">
            <a:avLst/>
          </a:prstGeom>
          <a:noFill/>
        </p:spPr>
        <p:txBody>
          <a:bodyPr wrap="none" rtlCol="0">
            <a:spAutoFit/>
          </a:bodyPr>
          <a:lstStyle/>
          <a:p>
            <a:r>
              <a:rPr lang="en-US" dirty="0" smtClean="0"/>
              <a:t>Step 6</a:t>
            </a:r>
            <a:endParaRPr lang="en-US" dirty="0"/>
          </a:p>
        </p:txBody>
      </p:sp>
      <p:sp>
        <p:nvSpPr>
          <p:cNvPr id="2" name="TextBox 1"/>
          <p:cNvSpPr txBox="1"/>
          <p:nvPr/>
        </p:nvSpPr>
        <p:spPr>
          <a:xfrm>
            <a:off x="4639769" y="3733800"/>
            <a:ext cx="3970831" cy="923330"/>
          </a:xfrm>
          <a:prstGeom prst="rect">
            <a:avLst/>
          </a:prstGeom>
          <a:noFill/>
        </p:spPr>
        <p:txBody>
          <a:bodyPr wrap="none" rtlCol="0">
            <a:spAutoFit/>
          </a:bodyPr>
          <a:lstStyle/>
          <a:p>
            <a:r>
              <a:rPr lang="en-US" dirty="0" smtClean="0"/>
              <a:t>Now insert the remaining mast sections</a:t>
            </a:r>
          </a:p>
          <a:p>
            <a:r>
              <a:rPr lang="en-US" dirty="0"/>
              <a:t>u</a:t>
            </a:r>
            <a:r>
              <a:rPr lang="en-US" dirty="0" smtClean="0"/>
              <a:t>ntil the antenna is fully erect.  It should</a:t>
            </a:r>
          </a:p>
          <a:p>
            <a:r>
              <a:rPr lang="en-US" dirty="0" smtClean="0"/>
              <a:t>be self supporting at this stage.</a:t>
            </a:r>
            <a:endParaRPr lang="en-US" dirty="0"/>
          </a:p>
        </p:txBody>
      </p:sp>
    </p:spTree>
    <p:extLst>
      <p:ext uri="{BB962C8B-B14F-4D97-AF65-F5344CB8AC3E}">
        <p14:creationId xmlns:p14="http://schemas.microsoft.com/office/powerpoint/2010/main" val="949535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11</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19499"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91200" y="3174712"/>
            <a:ext cx="2971800" cy="1815882"/>
          </a:xfrm>
          <a:prstGeom prst="rect">
            <a:avLst/>
          </a:prstGeom>
          <a:noFill/>
        </p:spPr>
        <p:txBody>
          <a:bodyPr wrap="square" rtlCol="0">
            <a:spAutoFit/>
          </a:bodyPr>
          <a:lstStyle/>
          <a:p>
            <a:r>
              <a:rPr lang="en-US" sz="1600" dirty="0" smtClean="0"/>
              <a:t>If any antenna leads are too loose </a:t>
            </a:r>
          </a:p>
          <a:p>
            <a:r>
              <a:rPr lang="en-US" sz="1600" dirty="0"/>
              <a:t>t</a:t>
            </a:r>
            <a:r>
              <a:rPr lang="en-US" sz="1600" dirty="0" smtClean="0"/>
              <a:t>ighten them by winding the cord</a:t>
            </a:r>
          </a:p>
          <a:p>
            <a:r>
              <a:rPr lang="en-US" sz="1600" dirty="0"/>
              <a:t>a</a:t>
            </a:r>
            <a:r>
              <a:rPr lang="en-US" sz="1600" dirty="0" smtClean="0"/>
              <a:t>round the stake.  </a:t>
            </a:r>
          </a:p>
          <a:p>
            <a:endParaRPr lang="en-US" sz="1600" dirty="0"/>
          </a:p>
          <a:p>
            <a:r>
              <a:rPr lang="en-US" sz="1600" dirty="0" smtClean="0"/>
              <a:t>You only need</a:t>
            </a:r>
          </a:p>
          <a:p>
            <a:r>
              <a:rPr lang="en-US" sz="1600" dirty="0" smtClean="0"/>
              <a:t>3 to 5 LBS of tension on the antenna lead.</a:t>
            </a:r>
            <a:endParaRPr lang="en-US" sz="1600" dirty="0"/>
          </a:p>
        </p:txBody>
      </p:sp>
      <p:sp>
        <p:nvSpPr>
          <p:cNvPr id="3" name="TextBox 2"/>
          <p:cNvSpPr txBox="1"/>
          <p:nvPr/>
        </p:nvSpPr>
        <p:spPr>
          <a:xfrm>
            <a:off x="7091769" y="2133600"/>
            <a:ext cx="772071" cy="369332"/>
          </a:xfrm>
          <a:prstGeom prst="rect">
            <a:avLst/>
          </a:prstGeom>
          <a:noFill/>
        </p:spPr>
        <p:txBody>
          <a:bodyPr wrap="none" rtlCol="0">
            <a:spAutoFit/>
          </a:bodyPr>
          <a:lstStyle/>
          <a:p>
            <a:r>
              <a:rPr lang="en-US" dirty="0" smtClean="0"/>
              <a:t>Step 7</a:t>
            </a:r>
            <a:endParaRPr lang="en-US" dirty="0"/>
          </a:p>
        </p:txBody>
      </p:sp>
      <p:pic>
        <p:nvPicPr>
          <p:cNvPr id="19459" name="Picture 3" descr="C:\Users\Rick\Desktop\DSCN06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447800"/>
            <a:ext cx="5181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180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12</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17453"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26160" y="5142746"/>
            <a:ext cx="7010400" cy="1323439"/>
          </a:xfrm>
          <a:prstGeom prst="rect">
            <a:avLst/>
          </a:prstGeom>
          <a:noFill/>
        </p:spPr>
        <p:txBody>
          <a:bodyPr wrap="square" rtlCol="0">
            <a:spAutoFit/>
          </a:bodyPr>
          <a:lstStyle/>
          <a:p>
            <a:r>
              <a:rPr lang="en-US" sz="1600" dirty="0" smtClean="0"/>
              <a:t>Ground the antenna using the provided ground stake and leads.  Note that there are many different types of grounding methods available.  General rule of thumb is that it’s better to have too much rather than too little grounding.  Also, keep your grounding leads as short as possible.   If ground is dry, soak with water to increase conductivity.</a:t>
            </a:r>
            <a:endParaRPr lang="en-US" sz="1600" dirty="0"/>
          </a:p>
        </p:txBody>
      </p:sp>
      <p:sp>
        <p:nvSpPr>
          <p:cNvPr id="3" name="TextBox 2"/>
          <p:cNvSpPr txBox="1"/>
          <p:nvPr/>
        </p:nvSpPr>
        <p:spPr>
          <a:xfrm>
            <a:off x="4052297" y="4773414"/>
            <a:ext cx="772071" cy="369332"/>
          </a:xfrm>
          <a:prstGeom prst="rect">
            <a:avLst/>
          </a:prstGeom>
          <a:noFill/>
        </p:spPr>
        <p:txBody>
          <a:bodyPr wrap="none" rtlCol="0">
            <a:spAutoFit/>
          </a:bodyPr>
          <a:lstStyle/>
          <a:p>
            <a:r>
              <a:rPr lang="en-US" dirty="0" smtClean="0"/>
              <a:t>Step 8</a:t>
            </a:r>
            <a:endParaRPr lang="en-US" dirty="0"/>
          </a:p>
        </p:txBody>
      </p:sp>
      <p:pic>
        <p:nvPicPr>
          <p:cNvPr id="17413" name="Picture 5" descr="C:\Users\Rick\Desktop\DSCN06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304800"/>
            <a:ext cx="6096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47800" y="609600"/>
            <a:ext cx="3254737" cy="646331"/>
          </a:xfrm>
          <a:prstGeom prst="rect">
            <a:avLst/>
          </a:prstGeom>
          <a:noFill/>
        </p:spPr>
        <p:txBody>
          <a:bodyPr wrap="none" rtlCol="0">
            <a:spAutoFit/>
          </a:bodyPr>
          <a:lstStyle/>
          <a:p>
            <a:r>
              <a:rPr lang="en-US" dirty="0" smtClean="0">
                <a:solidFill>
                  <a:schemeClr val="bg1"/>
                </a:solidFill>
              </a:rPr>
              <a:t>4 grounding stakes connected by</a:t>
            </a:r>
          </a:p>
          <a:p>
            <a:r>
              <a:rPr lang="en-US" dirty="0" smtClean="0">
                <a:solidFill>
                  <a:schemeClr val="bg1"/>
                </a:solidFill>
              </a:rPr>
              <a:t>cable.</a:t>
            </a:r>
            <a:endParaRPr lang="en-US" dirty="0">
              <a:solidFill>
                <a:schemeClr val="bg1"/>
              </a:solidFill>
            </a:endParaRPr>
          </a:p>
        </p:txBody>
      </p:sp>
      <p:cxnSp>
        <p:nvCxnSpPr>
          <p:cNvPr id="6" name="Straight Arrow Connector 5"/>
          <p:cNvCxnSpPr/>
          <p:nvPr/>
        </p:nvCxnSpPr>
        <p:spPr>
          <a:xfrm>
            <a:off x="2437606" y="932765"/>
            <a:ext cx="838994" cy="59123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12240" y="3810000"/>
            <a:ext cx="4411849" cy="369332"/>
          </a:xfrm>
          <a:prstGeom prst="rect">
            <a:avLst/>
          </a:prstGeom>
          <a:noFill/>
        </p:spPr>
        <p:txBody>
          <a:bodyPr wrap="none" rtlCol="0">
            <a:spAutoFit/>
          </a:bodyPr>
          <a:lstStyle/>
          <a:p>
            <a:r>
              <a:rPr lang="en-US" dirty="0" smtClean="0">
                <a:solidFill>
                  <a:schemeClr val="bg1"/>
                </a:solidFill>
              </a:rPr>
              <a:t>Grounding stake connected by braided cable.</a:t>
            </a:r>
            <a:endParaRPr lang="en-US" dirty="0">
              <a:solidFill>
                <a:schemeClr val="bg1"/>
              </a:solidFill>
            </a:endParaRPr>
          </a:p>
        </p:txBody>
      </p:sp>
      <p:cxnSp>
        <p:nvCxnSpPr>
          <p:cNvPr id="8" name="Straight Arrow Connector 7"/>
          <p:cNvCxnSpPr/>
          <p:nvPr/>
        </p:nvCxnSpPr>
        <p:spPr>
          <a:xfrm flipV="1">
            <a:off x="3429000" y="3352800"/>
            <a:ext cx="1273537" cy="45720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885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13</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20521"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800" y="6019800"/>
            <a:ext cx="7010400" cy="338554"/>
          </a:xfrm>
          <a:prstGeom prst="rect">
            <a:avLst/>
          </a:prstGeom>
          <a:noFill/>
        </p:spPr>
        <p:txBody>
          <a:bodyPr wrap="square" rtlCol="0">
            <a:spAutoFit/>
          </a:bodyPr>
          <a:lstStyle/>
          <a:p>
            <a:r>
              <a:rPr lang="en-US" sz="1600" dirty="0" smtClean="0"/>
              <a:t>Double check that your antenna leads are not crossed!</a:t>
            </a:r>
            <a:endParaRPr lang="en-US" sz="1600" dirty="0"/>
          </a:p>
        </p:txBody>
      </p:sp>
      <p:sp>
        <p:nvSpPr>
          <p:cNvPr id="3" name="TextBox 2"/>
          <p:cNvSpPr txBox="1"/>
          <p:nvPr/>
        </p:nvSpPr>
        <p:spPr>
          <a:xfrm>
            <a:off x="4109764" y="5281265"/>
            <a:ext cx="772071" cy="369332"/>
          </a:xfrm>
          <a:prstGeom prst="rect">
            <a:avLst/>
          </a:prstGeom>
          <a:noFill/>
        </p:spPr>
        <p:txBody>
          <a:bodyPr wrap="none" rtlCol="0">
            <a:spAutoFit/>
          </a:bodyPr>
          <a:lstStyle/>
          <a:p>
            <a:r>
              <a:rPr lang="en-US" dirty="0" smtClean="0"/>
              <a:t>Step 9</a:t>
            </a:r>
            <a:endParaRPr lang="en-US" dirty="0"/>
          </a:p>
        </p:txBody>
      </p:sp>
      <p:pic>
        <p:nvPicPr>
          <p:cNvPr id="20482" name="Picture 2" descr="C:\Users\Rick\Desktop\DSCN061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266700"/>
            <a:ext cx="62484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698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14</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21546"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0500" y="1066800"/>
            <a:ext cx="7010400" cy="584775"/>
          </a:xfrm>
          <a:prstGeom prst="rect">
            <a:avLst/>
          </a:prstGeom>
          <a:noFill/>
        </p:spPr>
        <p:txBody>
          <a:bodyPr wrap="square" rtlCol="0">
            <a:spAutoFit/>
          </a:bodyPr>
          <a:lstStyle/>
          <a:p>
            <a:r>
              <a:rPr lang="en-US" sz="1600" dirty="0" smtClean="0"/>
              <a:t>Tie safety tape or ribbon to your antenna leads to prevent someone from walking into it.  At night, it’s a good idea to put up </a:t>
            </a:r>
            <a:r>
              <a:rPr lang="en-US" sz="1600" dirty="0" err="1" smtClean="0"/>
              <a:t>chem</a:t>
            </a:r>
            <a:r>
              <a:rPr lang="en-US" sz="1600" dirty="0" smtClean="0"/>
              <a:t> lights if you have them.</a:t>
            </a:r>
            <a:endParaRPr lang="en-US" sz="1600" dirty="0"/>
          </a:p>
        </p:txBody>
      </p:sp>
      <p:pic>
        <p:nvPicPr>
          <p:cNvPr id="21506" name="Picture 2" descr="C:\Users\Rick\Desktop\DSCN060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0200" y="1874679"/>
            <a:ext cx="64008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83224" y="641866"/>
            <a:ext cx="889090" cy="369332"/>
          </a:xfrm>
          <a:prstGeom prst="rect">
            <a:avLst/>
          </a:prstGeom>
        </p:spPr>
        <p:txBody>
          <a:bodyPr wrap="none">
            <a:spAutoFit/>
          </a:bodyPr>
          <a:lstStyle/>
          <a:p>
            <a:r>
              <a:rPr lang="en-US" dirty="0" smtClean="0">
                <a:solidFill>
                  <a:prstClr val="black"/>
                </a:solidFill>
              </a:rPr>
              <a:t>Step 10</a:t>
            </a:r>
            <a:endParaRPr lang="en-US" dirty="0"/>
          </a:p>
        </p:txBody>
      </p:sp>
      <p:cxnSp>
        <p:nvCxnSpPr>
          <p:cNvPr id="6" name="Straight Arrow Connector 5"/>
          <p:cNvCxnSpPr/>
          <p:nvPr/>
        </p:nvCxnSpPr>
        <p:spPr>
          <a:xfrm flipV="1">
            <a:off x="6248400" y="4038600"/>
            <a:ext cx="990600" cy="152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362200" y="3962400"/>
            <a:ext cx="457200" cy="457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14800" y="4274979"/>
            <a:ext cx="838200" cy="1446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114800" y="3886200"/>
            <a:ext cx="530900" cy="152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114800" y="4274980"/>
            <a:ext cx="838200" cy="14462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207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15</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23595"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0500" y="1066800"/>
            <a:ext cx="7010400" cy="1323439"/>
          </a:xfrm>
          <a:prstGeom prst="rect">
            <a:avLst/>
          </a:prstGeom>
          <a:noFill/>
        </p:spPr>
        <p:txBody>
          <a:bodyPr wrap="square" rtlCol="0">
            <a:spAutoFit/>
          </a:bodyPr>
          <a:lstStyle/>
          <a:p>
            <a:r>
              <a:rPr lang="en-US" sz="1600" dirty="0" smtClean="0"/>
              <a:t>1.  Remove mast sections until you have one left.  2.  Wind the antenna leads neatly on the hooks and secure the stake under the coiled lead.  3.  Secure the antenna leads with the attached strap.  Clean all dirt, mud, grass from the antenna parts and secure in the antenna roll.  Neatness demonstrates a competent VDF trooper!</a:t>
            </a:r>
            <a:endParaRPr lang="en-US" sz="1600" dirty="0"/>
          </a:p>
        </p:txBody>
      </p:sp>
      <p:sp>
        <p:nvSpPr>
          <p:cNvPr id="4" name="Rectangle 3"/>
          <p:cNvSpPr/>
          <p:nvPr/>
        </p:nvSpPr>
        <p:spPr>
          <a:xfrm>
            <a:off x="3983224" y="641866"/>
            <a:ext cx="1934247" cy="369332"/>
          </a:xfrm>
          <a:prstGeom prst="rect">
            <a:avLst/>
          </a:prstGeom>
        </p:spPr>
        <p:txBody>
          <a:bodyPr wrap="none">
            <a:spAutoFit/>
          </a:bodyPr>
          <a:lstStyle/>
          <a:p>
            <a:r>
              <a:rPr lang="en-US" dirty="0" smtClean="0">
                <a:solidFill>
                  <a:prstClr val="black"/>
                </a:solidFill>
              </a:rPr>
              <a:t>To </a:t>
            </a:r>
            <a:r>
              <a:rPr lang="en-US" dirty="0">
                <a:solidFill>
                  <a:prstClr val="black"/>
                </a:solidFill>
              </a:rPr>
              <a:t>S</a:t>
            </a:r>
            <a:r>
              <a:rPr lang="en-US" dirty="0" smtClean="0">
                <a:solidFill>
                  <a:prstClr val="black"/>
                </a:solidFill>
              </a:rPr>
              <a:t>ecure Antenna</a:t>
            </a:r>
            <a:endParaRPr lang="en-US" dirty="0"/>
          </a:p>
        </p:txBody>
      </p:sp>
      <p:cxnSp>
        <p:nvCxnSpPr>
          <p:cNvPr id="6" name="Straight Arrow Connector 5"/>
          <p:cNvCxnSpPr/>
          <p:nvPr/>
        </p:nvCxnSpPr>
        <p:spPr>
          <a:xfrm flipV="1">
            <a:off x="6248400" y="4038600"/>
            <a:ext cx="990600" cy="152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362200" y="3962400"/>
            <a:ext cx="457200" cy="457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14800" y="4274979"/>
            <a:ext cx="838200" cy="1446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114800" y="3886200"/>
            <a:ext cx="530900" cy="152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114800" y="4274980"/>
            <a:ext cx="838200" cy="14462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3555" name="Picture 3" descr="C:\Users\Rick\Desktop\DSCN06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2627313"/>
            <a:ext cx="2782570" cy="3392488"/>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C:\Users\Rick\Desktop\DSCN063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9671" y="3304382"/>
            <a:ext cx="27178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Rick\Desktop\DSCN063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8400" y="2660493"/>
            <a:ext cx="257175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62685" y="6216134"/>
            <a:ext cx="533400" cy="369332"/>
          </a:xfrm>
          <a:prstGeom prst="rect">
            <a:avLst/>
          </a:prstGeom>
          <a:noFill/>
        </p:spPr>
        <p:txBody>
          <a:bodyPr wrap="square" rtlCol="0">
            <a:spAutoFit/>
          </a:bodyPr>
          <a:lstStyle/>
          <a:p>
            <a:r>
              <a:rPr lang="en-US" dirty="0" smtClean="0"/>
              <a:t>1.</a:t>
            </a:r>
            <a:endParaRPr lang="en-US" dirty="0"/>
          </a:p>
        </p:txBody>
      </p:sp>
      <p:sp>
        <p:nvSpPr>
          <p:cNvPr id="16" name="TextBox 15"/>
          <p:cNvSpPr txBox="1"/>
          <p:nvPr/>
        </p:nvSpPr>
        <p:spPr>
          <a:xfrm>
            <a:off x="4267200" y="5562600"/>
            <a:ext cx="533400" cy="369332"/>
          </a:xfrm>
          <a:prstGeom prst="rect">
            <a:avLst/>
          </a:prstGeom>
          <a:noFill/>
        </p:spPr>
        <p:txBody>
          <a:bodyPr wrap="square" rtlCol="0">
            <a:spAutoFit/>
          </a:bodyPr>
          <a:lstStyle/>
          <a:p>
            <a:r>
              <a:rPr lang="en-US" dirty="0"/>
              <a:t>2</a:t>
            </a:r>
            <a:r>
              <a:rPr lang="en-US" dirty="0" smtClean="0"/>
              <a:t>.</a:t>
            </a:r>
            <a:endParaRPr lang="en-US" dirty="0"/>
          </a:p>
        </p:txBody>
      </p:sp>
      <p:sp>
        <p:nvSpPr>
          <p:cNvPr id="17" name="TextBox 16"/>
          <p:cNvSpPr txBox="1"/>
          <p:nvPr/>
        </p:nvSpPr>
        <p:spPr>
          <a:xfrm>
            <a:off x="7267575" y="6216134"/>
            <a:ext cx="533400" cy="369332"/>
          </a:xfrm>
          <a:prstGeom prst="rect">
            <a:avLst/>
          </a:prstGeom>
          <a:noFill/>
        </p:spPr>
        <p:txBody>
          <a:bodyPr wrap="square" rtlCol="0">
            <a:spAutoFit/>
          </a:bodyPr>
          <a:lstStyle/>
          <a:p>
            <a:r>
              <a:rPr lang="en-US" dirty="0"/>
              <a:t>3</a:t>
            </a:r>
            <a:r>
              <a:rPr lang="en-US" dirty="0" smtClean="0"/>
              <a:t>.</a:t>
            </a:r>
            <a:endParaRPr lang="en-US" dirty="0"/>
          </a:p>
        </p:txBody>
      </p:sp>
    </p:spTree>
    <p:extLst>
      <p:ext uri="{BB962C8B-B14F-4D97-AF65-F5344CB8AC3E}">
        <p14:creationId xmlns:p14="http://schemas.microsoft.com/office/powerpoint/2010/main" val="2705317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16</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24614"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762000" y="8382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a:r>
              <a:rPr lang="en-US" dirty="0" smtClean="0"/>
              <a:t>Task:   </a:t>
            </a:r>
            <a:r>
              <a:rPr lang="en-US" dirty="0"/>
              <a:t>Place AS-2259 Antenna into </a:t>
            </a:r>
            <a:r>
              <a:rPr lang="en-US" dirty="0" smtClean="0"/>
              <a:t>Service</a:t>
            </a:r>
          </a:p>
          <a:p>
            <a:pPr algn="ctr"/>
            <a:endParaRPr lang="en-US" dirty="0"/>
          </a:p>
          <a:p>
            <a:endParaRPr lang="en-US" dirty="0"/>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447800"/>
            <a:ext cx="428625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00400" y="5410200"/>
            <a:ext cx="2751715" cy="707886"/>
          </a:xfrm>
          <a:prstGeom prst="rect">
            <a:avLst/>
          </a:prstGeom>
          <a:noFill/>
        </p:spPr>
        <p:txBody>
          <a:bodyPr wrap="none" rtlCol="0">
            <a:spAutoFit/>
          </a:bodyPr>
          <a:lstStyle/>
          <a:p>
            <a:r>
              <a:rPr lang="en-US" sz="4000" dirty="0" smtClean="0"/>
              <a:t>Questions??</a:t>
            </a:r>
            <a:endParaRPr lang="en-US" sz="4000" dirty="0"/>
          </a:p>
        </p:txBody>
      </p:sp>
    </p:spTree>
    <p:extLst>
      <p:ext uri="{BB962C8B-B14F-4D97-AF65-F5344CB8AC3E}">
        <p14:creationId xmlns:p14="http://schemas.microsoft.com/office/powerpoint/2010/main" val="2263316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2</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3118"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7869" y="1264791"/>
            <a:ext cx="8785354" cy="4893647"/>
          </a:xfrm>
          <a:prstGeom prst="rect">
            <a:avLst/>
          </a:prstGeom>
          <a:noFill/>
        </p:spPr>
        <p:txBody>
          <a:bodyPr wrap="none" rtlCol="0">
            <a:spAutoFit/>
          </a:bodyPr>
          <a:lstStyle/>
          <a:p>
            <a:r>
              <a:rPr lang="en-US" sz="2400" b="1" dirty="0" smtClean="0"/>
              <a:t>Purpose</a:t>
            </a:r>
            <a:r>
              <a:rPr lang="en-US" sz="2400" dirty="0" smtClean="0"/>
              <a:t>:  The following slides gives basic instruction in the following </a:t>
            </a:r>
          </a:p>
          <a:p>
            <a:r>
              <a:rPr lang="en-US" sz="2400" dirty="0" smtClean="0"/>
              <a:t>Skill</a:t>
            </a:r>
            <a:r>
              <a:rPr lang="en-US" sz="2400" dirty="0"/>
              <a:t> </a:t>
            </a:r>
            <a:r>
              <a:rPr lang="en-US" sz="2400" dirty="0" smtClean="0"/>
              <a:t>Level 1 High Frequency Radio Team (HFRT) tasks as identified in</a:t>
            </a:r>
          </a:p>
          <a:p>
            <a:r>
              <a:rPr lang="en-US" sz="2400" dirty="0" smtClean="0"/>
              <a:t>The HFRT Training and Evaluation Outline (T&amp;EO):</a:t>
            </a:r>
          </a:p>
          <a:p>
            <a:endParaRPr lang="en-US" sz="2400" dirty="0" smtClean="0"/>
          </a:p>
          <a:p>
            <a:pPr marL="342900" indent="-342900">
              <a:buFont typeface="Arial" panose="020B0604020202020204" pitchFamily="34" charset="0"/>
              <a:buChar char="•"/>
            </a:pPr>
            <a:r>
              <a:rPr lang="en-US" sz="2400" dirty="0" smtClean="0"/>
              <a:t>Place AS-2259 Antenna into Service</a:t>
            </a:r>
          </a:p>
          <a:p>
            <a:pPr marL="342900" indent="-342900">
              <a:buFont typeface="Arial" panose="020B0604020202020204" pitchFamily="34" charset="0"/>
              <a:buChar char="•"/>
            </a:pPr>
            <a:endParaRPr lang="en-US" sz="2400" dirty="0"/>
          </a:p>
          <a:p>
            <a:r>
              <a:rPr lang="en-US" sz="2400" b="1" dirty="0" smtClean="0"/>
              <a:t>Conditions</a:t>
            </a:r>
            <a:r>
              <a:rPr lang="en-US" sz="2400" dirty="0" smtClean="0"/>
              <a:t>:  You are located in the desired position and with </a:t>
            </a:r>
          </a:p>
          <a:p>
            <a:r>
              <a:rPr lang="en-US" sz="2400" dirty="0" smtClean="0"/>
              <a:t>the necessary equipment to erect the AS-2259 antenna.</a:t>
            </a:r>
          </a:p>
          <a:p>
            <a:endParaRPr lang="en-US" sz="2400" dirty="0"/>
          </a:p>
          <a:p>
            <a:r>
              <a:rPr lang="en-US" sz="2400" b="1" dirty="0" smtClean="0"/>
              <a:t>Standard</a:t>
            </a:r>
            <a:r>
              <a:rPr lang="en-US" sz="2400" dirty="0" smtClean="0"/>
              <a:t>:  The team after, completing the block of instruction, will</a:t>
            </a:r>
          </a:p>
          <a:p>
            <a:r>
              <a:rPr lang="en-US" sz="2400" dirty="0"/>
              <a:t>s</a:t>
            </a:r>
            <a:r>
              <a:rPr lang="en-US" sz="2400" dirty="0" smtClean="0"/>
              <a:t>afely set up the antenna within 20 minutes.</a:t>
            </a:r>
          </a:p>
          <a:p>
            <a:endParaRPr lang="en-US" sz="2400" dirty="0"/>
          </a:p>
          <a:p>
            <a:r>
              <a:rPr lang="en-US" sz="2400" dirty="0" smtClean="0"/>
              <a:t> </a:t>
            </a:r>
            <a:endParaRPr lang="en-US" sz="2400" dirty="0"/>
          </a:p>
        </p:txBody>
      </p:sp>
    </p:spTree>
    <p:extLst>
      <p:ext uri="{BB962C8B-B14F-4D97-AF65-F5344CB8AC3E}">
        <p14:creationId xmlns:p14="http://schemas.microsoft.com/office/powerpoint/2010/main" val="3476687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3</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4142"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23999"/>
            <a:ext cx="78486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algn="ctr" eaLnBrk="1" hangingPunct="1">
              <a:spcBef>
                <a:spcPct val="50000"/>
              </a:spcBef>
            </a:pPr>
            <a:r>
              <a:rPr lang="en-US" b="1" dirty="0" smtClean="0">
                <a:latin typeface="Arial" charset="0"/>
              </a:rPr>
              <a:t>Safety Briefing: </a:t>
            </a:r>
          </a:p>
          <a:p>
            <a:pPr marL="457200" indent="-457200" eaLnBrk="1" hangingPunct="1">
              <a:spcBef>
                <a:spcPct val="50000"/>
              </a:spcBef>
              <a:buAutoNum type="arabicPeriod"/>
            </a:pPr>
            <a:r>
              <a:rPr lang="en-US" dirty="0" smtClean="0">
                <a:latin typeface="Arial" charset="0"/>
              </a:rPr>
              <a:t>Never erect antennas less than 2 times its length close to energized power lines.</a:t>
            </a:r>
          </a:p>
          <a:p>
            <a:pPr marL="457200" indent="-457200" eaLnBrk="1" hangingPunct="1">
              <a:spcBef>
                <a:spcPct val="50000"/>
              </a:spcBef>
              <a:buAutoNum type="arabicPeriod"/>
            </a:pPr>
            <a:r>
              <a:rPr lang="en-US" dirty="0" smtClean="0">
                <a:latin typeface="Arial" charset="0"/>
              </a:rPr>
              <a:t>Never touch or be in close proximity to antennas when transmitting or burns could result.</a:t>
            </a:r>
          </a:p>
          <a:p>
            <a:pPr marL="457200" indent="-457200" eaLnBrk="1" hangingPunct="1">
              <a:spcBef>
                <a:spcPct val="50000"/>
              </a:spcBef>
              <a:buAutoNum type="arabicPeriod"/>
            </a:pPr>
            <a:r>
              <a:rPr lang="en-US" dirty="0" smtClean="0">
                <a:latin typeface="Arial" charset="0"/>
              </a:rPr>
              <a:t>Always ground equipment using proper grounding techniques.</a:t>
            </a:r>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468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4</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9259"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800" y="1524000"/>
            <a:ext cx="7010400" cy="5139869"/>
          </a:xfrm>
          <a:prstGeom prst="rect">
            <a:avLst/>
          </a:prstGeom>
          <a:noFill/>
        </p:spPr>
        <p:txBody>
          <a:bodyPr wrap="square" rtlCol="0">
            <a:spAutoFit/>
          </a:bodyPr>
          <a:lstStyle/>
          <a:p>
            <a:pPr algn="ctr"/>
            <a:r>
              <a:rPr lang="en-US" sz="2000" b="1" dirty="0" smtClean="0"/>
              <a:t>General  Antenna Siting Requirements</a:t>
            </a:r>
          </a:p>
          <a:p>
            <a:endParaRPr lang="en-US" sz="2000" dirty="0"/>
          </a:p>
          <a:p>
            <a:r>
              <a:rPr lang="en-US" sz="2000" dirty="0" smtClean="0"/>
              <a:t>In addition to the safety requirement of staying away from energized power lines,  be cognizant of the following:</a:t>
            </a:r>
          </a:p>
          <a:p>
            <a:endParaRPr lang="en-US" sz="2000" dirty="0"/>
          </a:p>
          <a:p>
            <a:pPr marL="285750" indent="-285750">
              <a:buFont typeface="Arial" panose="020B0604020202020204" pitchFamily="34" charset="0"/>
              <a:buChar char="•"/>
            </a:pPr>
            <a:r>
              <a:rPr lang="en-US" sz="2000" dirty="0" smtClean="0"/>
              <a:t>Wide open areas will give better reception.</a:t>
            </a:r>
          </a:p>
          <a:p>
            <a:pPr marL="285750" indent="-285750">
              <a:buFont typeface="Arial" panose="020B0604020202020204" pitchFamily="34" charset="0"/>
              <a:buChar char="•"/>
            </a:pPr>
            <a:r>
              <a:rPr lang="en-US" sz="2000" dirty="0" smtClean="0"/>
              <a:t>Closer proximity to power lines will increase possibility of interference.</a:t>
            </a:r>
          </a:p>
          <a:p>
            <a:pPr marL="285750" indent="-285750">
              <a:buFont typeface="Arial" panose="020B0604020202020204" pitchFamily="34" charset="0"/>
              <a:buChar char="•"/>
            </a:pPr>
            <a:r>
              <a:rPr lang="en-US" sz="2000" dirty="0" smtClean="0"/>
              <a:t>The closer you are to buildings will reduce reception.</a:t>
            </a:r>
          </a:p>
          <a:p>
            <a:pPr marL="285750" indent="-285750">
              <a:buFont typeface="Arial" panose="020B0604020202020204" pitchFamily="34" charset="0"/>
              <a:buChar char="•"/>
            </a:pPr>
            <a:r>
              <a:rPr lang="en-US" sz="2000" dirty="0" smtClean="0"/>
              <a:t>The distance your antenna can be away from the radio is determined by the length of your antenna coax and your tuner cables.  </a:t>
            </a:r>
          </a:p>
          <a:p>
            <a:pPr marL="285750" indent="-285750">
              <a:buFont typeface="Arial" panose="020B0604020202020204" pitchFamily="34" charset="0"/>
              <a:buChar char="•"/>
            </a:pPr>
            <a:r>
              <a:rPr lang="en-US" sz="2000" dirty="0" smtClean="0"/>
              <a:t>Site your antenna so your radio will have shelter from elements and electrical power (if available).</a:t>
            </a:r>
          </a:p>
          <a:p>
            <a:pPr marL="285750" indent="-285750">
              <a:buFont typeface="Arial" panose="020B0604020202020204" pitchFamily="34" charset="0"/>
              <a:buChar char="•"/>
            </a:pPr>
            <a:endParaRPr lang="en-US" sz="1600" dirty="0" smtClean="0"/>
          </a:p>
          <a:p>
            <a:endParaRPr lang="en-US" sz="1600" dirty="0"/>
          </a:p>
          <a:p>
            <a:endParaRPr lang="en-US" sz="1600" dirty="0"/>
          </a:p>
        </p:txBody>
      </p:sp>
    </p:spTree>
    <p:extLst>
      <p:ext uri="{BB962C8B-B14F-4D97-AF65-F5344CB8AC3E}">
        <p14:creationId xmlns:p14="http://schemas.microsoft.com/office/powerpoint/2010/main" val="1399545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5</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10283"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Users\Rick\Desktop\DSCN059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762000"/>
            <a:ext cx="53848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5867400"/>
            <a:ext cx="7010400" cy="338554"/>
          </a:xfrm>
          <a:prstGeom prst="rect">
            <a:avLst/>
          </a:prstGeom>
          <a:noFill/>
        </p:spPr>
        <p:txBody>
          <a:bodyPr wrap="square" rtlCol="0">
            <a:spAutoFit/>
          </a:bodyPr>
          <a:lstStyle/>
          <a:p>
            <a:r>
              <a:rPr lang="en-US" sz="1600" dirty="0" smtClean="0"/>
              <a:t>Place antenna and base in desired location.  Unroll bag.  Have hammer ready.</a:t>
            </a:r>
            <a:endParaRPr lang="en-US" sz="1600" dirty="0"/>
          </a:p>
        </p:txBody>
      </p:sp>
      <p:sp>
        <p:nvSpPr>
          <p:cNvPr id="3" name="TextBox 2"/>
          <p:cNvSpPr txBox="1"/>
          <p:nvPr/>
        </p:nvSpPr>
        <p:spPr>
          <a:xfrm>
            <a:off x="3581400" y="5410200"/>
            <a:ext cx="772071" cy="369332"/>
          </a:xfrm>
          <a:prstGeom prst="rect">
            <a:avLst/>
          </a:prstGeom>
          <a:noFill/>
        </p:spPr>
        <p:txBody>
          <a:bodyPr wrap="none" rtlCol="0">
            <a:spAutoFit/>
          </a:bodyPr>
          <a:lstStyle/>
          <a:p>
            <a:r>
              <a:rPr lang="en-US" dirty="0" smtClean="0"/>
              <a:t>Step 1</a:t>
            </a:r>
            <a:endParaRPr lang="en-US" dirty="0"/>
          </a:p>
        </p:txBody>
      </p:sp>
    </p:spTree>
    <p:extLst>
      <p:ext uri="{BB962C8B-B14F-4D97-AF65-F5344CB8AC3E}">
        <p14:creationId xmlns:p14="http://schemas.microsoft.com/office/powerpoint/2010/main" val="396339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6</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14381"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5858877"/>
            <a:ext cx="7010400" cy="338554"/>
          </a:xfrm>
          <a:prstGeom prst="rect">
            <a:avLst/>
          </a:prstGeom>
          <a:noFill/>
        </p:spPr>
        <p:txBody>
          <a:bodyPr wrap="square" rtlCol="0">
            <a:spAutoFit/>
          </a:bodyPr>
          <a:lstStyle/>
          <a:p>
            <a:r>
              <a:rPr lang="en-US" sz="1600" dirty="0" smtClean="0"/>
              <a:t>Remove antenna head from bag and place on antenna base.</a:t>
            </a:r>
            <a:endParaRPr lang="en-US" sz="1600" dirty="0"/>
          </a:p>
        </p:txBody>
      </p:sp>
      <p:sp>
        <p:nvSpPr>
          <p:cNvPr id="3" name="TextBox 2"/>
          <p:cNvSpPr txBox="1"/>
          <p:nvPr/>
        </p:nvSpPr>
        <p:spPr>
          <a:xfrm>
            <a:off x="1529035" y="3200400"/>
            <a:ext cx="772071" cy="369332"/>
          </a:xfrm>
          <a:prstGeom prst="rect">
            <a:avLst/>
          </a:prstGeom>
          <a:noFill/>
        </p:spPr>
        <p:txBody>
          <a:bodyPr wrap="none" rtlCol="0">
            <a:spAutoFit/>
          </a:bodyPr>
          <a:lstStyle/>
          <a:p>
            <a:r>
              <a:rPr lang="en-US" dirty="0" smtClean="0"/>
              <a:t>Step 2</a:t>
            </a:r>
            <a:endParaRPr lang="en-US" dirty="0"/>
          </a:p>
        </p:txBody>
      </p:sp>
      <p:pic>
        <p:nvPicPr>
          <p:cNvPr id="14338" name="Picture 2" descr="C:\Users\Rick\Desktop\DSCN059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1106" y="685800"/>
            <a:ext cx="348615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14357"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55346" y="1828800"/>
            <a:ext cx="3036254" cy="3002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27520" y="4964668"/>
            <a:ext cx="1459054" cy="338554"/>
          </a:xfrm>
          <a:prstGeom prst="rect">
            <a:avLst/>
          </a:prstGeom>
          <a:noFill/>
        </p:spPr>
        <p:txBody>
          <a:bodyPr wrap="none" rtlCol="0">
            <a:spAutoFit/>
          </a:bodyPr>
          <a:lstStyle/>
          <a:p>
            <a:r>
              <a:rPr lang="en-US" sz="1600" dirty="0" smtClean="0"/>
              <a:t>Issue type base</a:t>
            </a:r>
            <a:endParaRPr lang="en-US" sz="1600" dirty="0"/>
          </a:p>
        </p:txBody>
      </p:sp>
    </p:spTree>
    <p:extLst>
      <p:ext uri="{BB962C8B-B14F-4D97-AF65-F5344CB8AC3E}">
        <p14:creationId xmlns:p14="http://schemas.microsoft.com/office/powerpoint/2010/main" val="1120980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7</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15403"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17880" y="5867400"/>
            <a:ext cx="7010400" cy="584775"/>
          </a:xfrm>
          <a:prstGeom prst="rect">
            <a:avLst/>
          </a:prstGeom>
          <a:noFill/>
        </p:spPr>
        <p:txBody>
          <a:bodyPr wrap="square" rtlCol="0">
            <a:spAutoFit/>
          </a:bodyPr>
          <a:lstStyle/>
          <a:p>
            <a:r>
              <a:rPr lang="en-US" sz="1600" dirty="0" smtClean="0"/>
              <a:t>Unwind the antenna elements.  They must not cross each other and radiate out in right angles to each other.</a:t>
            </a:r>
            <a:endParaRPr lang="en-US" sz="1600" dirty="0"/>
          </a:p>
        </p:txBody>
      </p:sp>
      <p:sp>
        <p:nvSpPr>
          <p:cNvPr id="3" name="TextBox 2"/>
          <p:cNvSpPr txBox="1"/>
          <p:nvPr/>
        </p:nvSpPr>
        <p:spPr>
          <a:xfrm>
            <a:off x="3581400" y="5410200"/>
            <a:ext cx="772071" cy="369332"/>
          </a:xfrm>
          <a:prstGeom prst="rect">
            <a:avLst/>
          </a:prstGeom>
          <a:noFill/>
        </p:spPr>
        <p:txBody>
          <a:bodyPr wrap="none" rtlCol="0">
            <a:spAutoFit/>
          </a:bodyPr>
          <a:lstStyle/>
          <a:p>
            <a:r>
              <a:rPr lang="en-US" dirty="0" smtClean="0"/>
              <a:t>Step 1</a:t>
            </a:r>
            <a:endParaRPr lang="en-US" dirty="0"/>
          </a:p>
        </p:txBody>
      </p:sp>
      <p:pic>
        <p:nvPicPr>
          <p:cNvPr id="153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922656"/>
            <a:ext cx="4286250"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529035" y="3200400"/>
            <a:ext cx="824969" cy="369332"/>
          </a:xfrm>
          <a:prstGeom prst="rect">
            <a:avLst/>
          </a:prstGeom>
          <a:noFill/>
        </p:spPr>
        <p:txBody>
          <a:bodyPr wrap="none" rtlCol="0">
            <a:spAutoFit/>
          </a:bodyPr>
          <a:lstStyle/>
          <a:p>
            <a:r>
              <a:rPr lang="en-US" dirty="0" smtClean="0"/>
              <a:t>Step 3 </a:t>
            </a:r>
            <a:endParaRPr lang="en-US" dirty="0"/>
          </a:p>
        </p:txBody>
      </p:sp>
    </p:spTree>
    <p:extLst>
      <p:ext uri="{BB962C8B-B14F-4D97-AF65-F5344CB8AC3E}">
        <p14:creationId xmlns:p14="http://schemas.microsoft.com/office/powerpoint/2010/main" val="3478885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8</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16428"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5858877"/>
            <a:ext cx="7010400" cy="584775"/>
          </a:xfrm>
          <a:prstGeom prst="rect">
            <a:avLst/>
          </a:prstGeom>
          <a:noFill/>
        </p:spPr>
        <p:txBody>
          <a:bodyPr wrap="square" rtlCol="0">
            <a:spAutoFit/>
          </a:bodyPr>
          <a:lstStyle/>
          <a:p>
            <a:r>
              <a:rPr lang="en-US" sz="1600" dirty="0" smtClean="0"/>
              <a:t>At the metal sleeve, hammer in the attached metal stake.  Make sure the stake is secure!  Do the same for the other three antenna legs.</a:t>
            </a:r>
            <a:endParaRPr lang="en-US" sz="1600" dirty="0"/>
          </a:p>
        </p:txBody>
      </p:sp>
      <p:sp>
        <p:nvSpPr>
          <p:cNvPr id="3" name="TextBox 2"/>
          <p:cNvSpPr txBox="1"/>
          <p:nvPr/>
        </p:nvSpPr>
        <p:spPr>
          <a:xfrm>
            <a:off x="1529035" y="3200400"/>
            <a:ext cx="772071" cy="369332"/>
          </a:xfrm>
          <a:prstGeom prst="rect">
            <a:avLst/>
          </a:prstGeom>
          <a:noFill/>
        </p:spPr>
        <p:txBody>
          <a:bodyPr wrap="none" rtlCol="0">
            <a:spAutoFit/>
          </a:bodyPr>
          <a:lstStyle/>
          <a:p>
            <a:r>
              <a:rPr lang="en-US" dirty="0" smtClean="0"/>
              <a:t>Step 2</a:t>
            </a:r>
            <a:endParaRPr lang="en-US" dirty="0"/>
          </a:p>
        </p:txBody>
      </p:sp>
      <p:pic>
        <p:nvPicPr>
          <p:cNvPr id="16386" name="Picture 2" descr="C:\Users\Rick\Desktop\DSCN06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8600" y="304800"/>
            <a:ext cx="5689600" cy="4267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10000" y="5029200"/>
            <a:ext cx="877869" cy="369332"/>
          </a:xfrm>
          <a:prstGeom prst="rect">
            <a:avLst/>
          </a:prstGeom>
          <a:noFill/>
        </p:spPr>
        <p:txBody>
          <a:bodyPr wrap="none" rtlCol="0">
            <a:spAutoFit/>
          </a:bodyPr>
          <a:lstStyle/>
          <a:p>
            <a:r>
              <a:rPr lang="en-US" dirty="0" smtClean="0"/>
              <a:t>Step 4  </a:t>
            </a:r>
            <a:endParaRPr lang="en-US" dirty="0"/>
          </a:p>
        </p:txBody>
      </p:sp>
      <p:sp>
        <p:nvSpPr>
          <p:cNvPr id="4" name="Right Arrow 3"/>
          <p:cNvSpPr/>
          <p:nvPr/>
        </p:nvSpPr>
        <p:spPr>
          <a:xfrm>
            <a:off x="2437606" y="1987804"/>
            <a:ext cx="674402" cy="420116"/>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4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3"/>
          <p:cNvSpPr>
            <a:spLocks noGrp="1"/>
          </p:cNvSpPr>
          <p:nvPr>
            <p:ph type="sldNum" sz="quarter" idx="12"/>
          </p:nvPr>
        </p:nvSpPr>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fld id="{88D2FB72-361D-4DF5-B1C0-F922A95FABF2}" type="slidenum">
              <a:rPr lang="en-US" smtClean="0"/>
              <a:pPr/>
              <a:t>9</a:t>
            </a:fld>
            <a:endParaRPr lang="en-US"/>
          </a:p>
        </p:txBody>
      </p:sp>
      <p:graphicFrame>
        <p:nvGraphicFramePr>
          <p:cNvPr id="23554" name="Object 2"/>
          <p:cNvGraphicFramePr>
            <a:graphicFrameLocks noChangeAspect="1"/>
          </p:cNvGraphicFramePr>
          <p:nvPr/>
        </p:nvGraphicFramePr>
        <p:xfrm>
          <a:off x="304800" y="228600"/>
          <a:ext cx="712788" cy="1082675"/>
        </p:xfrm>
        <a:graphic>
          <a:graphicData uri="http://schemas.openxmlformats.org/presentationml/2006/ole">
            <mc:AlternateContent xmlns:mc="http://schemas.openxmlformats.org/markup-compatibility/2006">
              <mc:Choice xmlns:v="urn:schemas-microsoft-com:vml" Requires="v">
                <p:oleObj spid="_x0000_s18475" name="Bitmap Image" r:id="rId3" imgW="952633" imgH="1448002" progId="Paint.Picture">
                  <p:embed/>
                </p:oleObj>
              </mc:Choice>
              <mc:Fallback>
                <p:oleObj name="Bitmap Image" r:id="rId3" imgW="952633"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2788"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6"/>
          <p:cNvSpPr txBox="1">
            <a:spLocks noChangeArrowheads="1"/>
          </p:cNvSpPr>
          <p:nvPr/>
        </p:nvSpPr>
        <p:spPr bwMode="auto">
          <a:xfrm>
            <a:off x="609600" y="1524000"/>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cs typeface="Times New Roman" charset="0"/>
              </a:defRPr>
            </a:lvl1pPr>
            <a:lvl2pPr marL="37931725" indent="-37474525" eaLnBrk="0" hangingPunct="0">
              <a:defRPr sz="2400">
                <a:solidFill>
                  <a:schemeClr val="tx1"/>
                </a:solidFill>
                <a:latin typeface="Times New Roman" charset="0"/>
                <a:cs typeface="Times New Roman" charset="0"/>
              </a:defRPr>
            </a:lvl2pPr>
            <a:lvl3pPr eaLnBrk="0" hangingPunct="0">
              <a:defRPr sz="2400">
                <a:solidFill>
                  <a:schemeClr val="tx1"/>
                </a:solidFill>
                <a:latin typeface="Times New Roman" charset="0"/>
                <a:cs typeface="Times New Roman" charset="0"/>
              </a:defRPr>
            </a:lvl3pPr>
            <a:lvl4pPr eaLnBrk="0" hangingPunct="0">
              <a:defRPr sz="2400">
                <a:solidFill>
                  <a:schemeClr val="tx1"/>
                </a:solidFill>
                <a:latin typeface="Times New Roman" charset="0"/>
                <a:cs typeface="Times New Roman" charset="0"/>
              </a:defRPr>
            </a:lvl4pPr>
            <a:lvl5pPr eaLnBrk="0" hangingPunct="0">
              <a:defRPr sz="2400">
                <a:solidFill>
                  <a:schemeClr val="tx1"/>
                </a:solidFill>
                <a:latin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cs typeface="Times New Roman" charset="0"/>
              </a:defRPr>
            </a:lvl9pPr>
          </a:lstStyle>
          <a:p>
            <a:pPr eaLnBrk="1" hangingPunct="1">
              <a:spcBef>
                <a:spcPct val="50000"/>
              </a:spcBef>
            </a:pPr>
            <a:endParaRPr lang="en-US">
              <a:latin typeface="Arial" charset="0"/>
            </a:endParaRPr>
          </a:p>
        </p:txBody>
      </p:sp>
      <p:pic>
        <p:nvPicPr>
          <p:cNvPr id="23566" name="Picture 19" descr="ANd9GcT2y3Jg2BlBIKOMyrLmCufaDBFLjmO8GqodxI8ahrsF1BLZJL-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5867400"/>
            <a:ext cx="7010400" cy="584775"/>
          </a:xfrm>
          <a:prstGeom prst="rect">
            <a:avLst/>
          </a:prstGeom>
          <a:noFill/>
        </p:spPr>
        <p:txBody>
          <a:bodyPr wrap="square" rtlCol="0">
            <a:spAutoFit/>
          </a:bodyPr>
          <a:lstStyle/>
          <a:p>
            <a:r>
              <a:rPr lang="en-US" sz="1600" dirty="0" smtClean="0"/>
              <a:t>Lift the antenna head off the base and insert a mast section between the antenna head and the base.</a:t>
            </a:r>
            <a:endParaRPr lang="en-US" sz="1600" dirty="0"/>
          </a:p>
        </p:txBody>
      </p:sp>
      <p:sp>
        <p:nvSpPr>
          <p:cNvPr id="3" name="TextBox 2"/>
          <p:cNvSpPr txBox="1"/>
          <p:nvPr/>
        </p:nvSpPr>
        <p:spPr>
          <a:xfrm>
            <a:off x="1371600" y="3200400"/>
            <a:ext cx="772071" cy="369332"/>
          </a:xfrm>
          <a:prstGeom prst="rect">
            <a:avLst/>
          </a:prstGeom>
          <a:noFill/>
        </p:spPr>
        <p:txBody>
          <a:bodyPr wrap="none" rtlCol="0">
            <a:spAutoFit/>
          </a:bodyPr>
          <a:lstStyle/>
          <a:p>
            <a:r>
              <a:rPr lang="en-US" dirty="0" smtClean="0"/>
              <a:t>Step 5</a:t>
            </a:r>
            <a:endParaRPr lang="en-US" dirty="0"/>
          </a:p>
        </p:txBody>
      </p:sp>
      <p:pic>
        <p:nvPicPr>
          <p:cNvPr id="18434" name="Picture 2" descr="C:\Users\Rick\Desktop\DSCN06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4900" y="1175266"/>
            <a:ext cx="33147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180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633</Words>
  <Application>Microsoft Office PowerPoint</Application>
  <PresentationFormat>On-screen Show (4:3)</PresentationFormat>
  <Paragraphs>87</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Bentley, Stewart</dc:creator>
  <cp:lastModifiedBy>Rick</cp:lastModifiedBy>
  <cp:revision>64</cp:revision>
  <dcterms:created xsi:type="dcterms:W3CDTF">2013-10-31T00:41:08Z</dcterms:created>
  <dcterms:modified xsi:type="dcterms:W3CDTF">2014-11-22T22:47:16Z</dcterms:modified>
</cp:coreProperties>
</file>