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3" r:id="rId1"/>
  </p:sldMasterIdLst>
  <p:notesMasterIdLst>
    <p:notesMasterId r:id="rId61"/>
  </p:notesMasterIdLst>
  <p:sldIdLst>
    <p:sldId id="256" r:id="rId2"/>
    <p:sldId id="287" r:id="rId3"/>
    <p:sldId id="288" r:id="rId4"/>
    <p:sldId id="286"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289"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8" r:id="rId44"/>
    <p:sldId id="327" r:id="rId45"/>
    <p:sldId id="343"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28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FD0F"/>
    <a:srgbClr val="FF00FF"/>
    <a:srgbClr val="FF6600"/>
    <a:srgbClr val="9933FF"/>
    <a:srgbClr val="FF33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57" autoAdjust="0"/>
  </p:normalViewPr>
  <p:slideViewPr>
    <p:cSldViewPr>
      <p:cViewPr varScale="1">
        <p:scale>
          <a:sx n="62" d="100"/>
          <a:sy n="62"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0" d="100"/>
          <a:sy n="70"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DC4A0232-713B-4024-A440-236DF2A6338F}" type="datetimeFigureOut">
              <a:rPr lang="en-US"/>
              <a:pPr>
                <a:defRPr/>
              </a:pPr>
              <a:t>7/28/2020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dirty="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F17062-A24B-4EEE-BF80-16D080A9F9F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10</a:t>
            </a:fld>
            <a:endParaRPr lang="en-US" altLang="en-US"/>
          </a:p>
        </p:txBody>
      </p:sp>
    </p:spTree>
    <p:extLst>
      <p:ext uri="{BB962C8B-B14F-4D97-AF65-F5344CB8AC3E}">
        <p14:creationId xmlns:p14="http://schemas.microsoft.com/office/powerpoint/2010/main" val="57082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11</a:t>
            </a:fld>
            <a:endParaRPr lang="en-US" altLang="en-US"/>
          </a:p>
        </p:txBody>
      </p:sp>
    </p:spTree>
    <p:extLst>
      <p:ext uri="{BB962C8B-B14F-4D97-AF65-F5344CB8AC3E}">
        <p14:creationId xmlns:p14="http://schemas.microsoft.com/office/powerpoint/2010/main" val="135518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12</a:t>
            </a:fld>
            <a:endParaRPr lang="en-US" altLang="en-US"/>
          </a:p>
        </p:txBody>
      </p:sp>
    </p:spTree>
    <p:extLst>
      <p:ext uri="{BB962C8B-B14F-4D97-AF65-F5344CB8AC3E}">
        <p14:creationId xmlns:p14="http://schemas.microsoft.com/office/powerpoint/2010/main" val="115610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13</a:t>
            </a:fld>
            <a:endParaRPr lang="en-US" altLang="en-US"/>
          </a:p>
        </p:txBody>
      </p:sp>
    </p:spTree>
    <p:extLst>
      <p:ext uri="{BB962C8B-B14F-4D97-AF65-F5344CB8AC3E}">
        <p14:creationId xmlns:p14="http://schemas.microsoft.com/office/powerpoint/2010/main" val="218026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14</a:t>
            </a:fld>
            <a:endParaRPr lang="en-US" altLang="en-US"/>
          </a:p>
        </p:txBody>
      </p:sp>
    </p:spTree>
    <p:extLst>
      <p:ext uri="{BB962C8B-B14F-4D97-AF65-F5344CB8AC3E}">
        <p14:creationId xmlns:p14="http://schemas.microsoft.com/office/powerpoint/2010/main" val="332359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15</a:t>
            </a:fld>
            <a:endParaRPr lang="en-US" altLang="en-US"/>
          </a:p>
        </p:txBody>
      </p:sp>
    </p:spTree>
    <p:extLst>
      <p:ext uri="{BB962C8B-B14F-4D97-AF65-F5344CB8AC3E}">
        <p14:creationId xmlns:p14="http://schemas.microsoft.com/office/powerpoint/2010/main" val="3179828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16</a:t>
            </a:fld>
            <a:endParaRPr lang="en-US" altLang="en-US"/>
          </a:p>
        </p:txBody>
      </p:sp>
    </p:spTree>
    <p:extLst>
      <p:ext uri="{BB962C8B-B14F-4D97-AF65-F5344CB8AC3E}">
        <p14:creationId xmlns:p14="http://schemas.microsoft.com/office/powerpoint/2010/main" val="369155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17</a:t>
            </a:fld>
            <a:endParaRPr lang="en-US" altLang="en-US"/>
          </a:p>
        </p:txBody>
      </p:sp>
    </p:spTree>
    <p:extLst>
      <p:ext uri="{BB962C8B-B14F-4D97-AF65-F5344CB8AC3E}">
        <p14:creationId xmlns:p14="http://schemas.microsoft.com/office/powerpoint/2010/main" val="240536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18</a:t>
            </a:fld>
            <a:endParaRPr lang="en-US" altLang="en-US"/>
          </a:p>
        </p:txBody>
      </p:sp>
    </p:spTree>
    <p:extLst>
      <p:ext uri="{BB962C8B-B14F-4D97-AF65-F5344CB8AC3E}">
        <p14:creationId xmlns:p14="http://schemas.microsoft.com/office/powerpoint/2010/main" val="122331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19</a:t>
            </a:fld>
            <a:endParaRPr lang="en-US" altLang="en-US"/>
          </a:p>
        </p:txBody>
      </p:sp>
    </p:spTree>
    <p:extLst>
      <p:ext uri="{BB962C8B-B14F-4D97-AF65-F5344CB8AC3E}">
        <p14:creationId xmlns:p14="http://schemas.microsoft.com/office/powerpoint/2010/main" val="15227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latin typeface="+mn-lt"/>
                <a:ea typeface="+mn-ea"/>
                <a:cs typeface="+mn-cs"/>
              </a:rPr>
              <a:t>Safety brief: Exits, weather notes/hydration/report illness immediately/report return home to COC if leaving after class</a:t>
            </a: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2</a:t>
            </a:fld>
            <a:endParaRPr lang="en-US" altLang="en-US"/>
          </a:p>
        </p:txBody>
      </p:sp>
    </p:spTree>
    <p:extLst>
      <p:ext uri="{BB962C8B-B14F-4D97-AF65-F5344CB8AC3E}">
        <p14:creationId xmlns:p14="http://schemas.microsoft.com/office/powerpoint/2010/main" val="393185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20</a:t>
            </a:fld>
            <a:endParaRPr lang="en-US" altLang="en-US"/>
          </a:p>
        </p:txBody>
      </p:sp>
    </p:spTree>
    <p:extLst>
      <p:ext uri="{BB962C8B-B14F-4D97-AF65-F5344CB8AC3E}">
        <p14:creationId xmlns:p14="http://schemas.microsoft.com/office/powerpoint/2010/main" val="361398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21</a:t>
            </a:fld>
            <a:endParaRPr lang="en-US" altLang="en-US"/>
          </a:p>
        </p:txBody>
      </p:sp>
    </p:spTree>
    <p:extLst>
      <p:ext uri="{BB962C8B-B14F-4D97-AF65-F5344CB8AC3E}">
        <p14:creationId xmlns:p14="http://schemas.microsoft.com/office/powerpoint/2010/main" val="174964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22</a:t>
            </a:fld>
            <a:endParaRPr lang="en-US" altLang="en-US"/>
          </a:p>
        </p:txBody>
      </p:sp>
    </p:spTree>
    <p:extLst>
      <p:ext uri="{BB962C8B-B14F-4D97-AF65-F5344CB8AC3E}">
        <p14:creationId xmlns:p14="http://schemas.microsoft.com/office/powerpoint/2010/main" val="52297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23</a:t>
            </a:fld>
            <a:endParaRPr lang="en-US" altLang="en-US"/>
          </a:p>
        </p:txBody>
      </p:sp>
    </p:spTree>
    <p:extLst>
      <p:ext uri="{BB962C8B-B14F-4D97-AF65-F5344CB8AC3E}">
        <p14:creationId xmlns:p14="http://schemas.microsoft.com/office/powerpoint/2010/main" val="1800025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24</a:t>
            </a:fld>
            <a:endParaRPr lang="en-US" altLang="en-US"/>
          </a:p>
        </p:txBody>
      </p:sp>
    </p:spTree>
    <p:extLst>
      <p:ext uri="{BB962C8B-B14F-4D97-AF65-F5344CB8AC3E}">
        <p14:creationId xmlns:p14="http://schemas.microsoft.com/office/powerpoint/2010/main" val="301324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25</a:t>
            </a:fld>
            <a:endParaRPr lang="en-US" altLang="en-US"/>
          </a:p>
        </p:txBody>
      </p:sp>
    </p:spTree>
    <p:extLst>
      <p:ext uri="{BB962C8B-B14F-4D97-AF65-F5344CB8AC3E}">
        <p14:creationId xmlns:p14="http://schemas.microsoft.com/office/powerpoint/2010/main" val="98586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26</a:t>
            </a:fld>
            <a:endParaRPr lang="en-US" altLang="en-US"/>
          </a:p>
        </p:txBody>
      </p:sp>
    </p:spTree>
    <p:extLst>
      <p:ext uri="{BB962C8B-B14F-4D97-AF65-F5344CB8AC3E}">
        <p14:creationId xmlns:p14="http://schemas.microsoft.com/office/powerpoint/2010/main" val="408172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27</a:t>
            </a:fld>
            <a:endParaRPr lang="en-US" altLang="en-US"/>
          </a:p>
        </p:txBody>
      </p:sp>
    </p:spTree>
    <p:extLst>
      <p:ext uri="{BB962C8B-B14F-4D97-AF65-F5344CB8AC3E}">
        <p14:creationId xmlns:p14="http://schemas.microsoft.com/office/powerpoint/2010/main" val="1430205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28</a:t>
            </a:fld>
            <a:endParaRPr lang="en-US" altLang="en-US"/>
          </a:p>
        </p:txBody>
      </p:sp>
    </p:spTree>
    <p:extLst>
      <p:ext uri="{BB962C8B-B14F-4D97-AF65-F5344CB8AC3E}">
        <p14:creationId xmlns:p14="http://schemas.microsoft.com/office/powerpoint/2010/main" val="428557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29</a:t>
            </a:fld>
            <a:endParaRPr lang="en-US" altLang="en-US"/>
          </a:p>
        </p:txBody>
      </p:sp>
    </p:spTree>
    <p:extLst>
      <p:ext uri="{BB962C8B-B14F-4D97-AF65-F5344CB8AC3E}">
        <p14:creationId xmlns:p14="http://schemas.microsoft.com/office/powerpoint/2010/main" val="230328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3</a:t>
            </a:fld>
            <a:endParaRPr lang="en-US" altLang="en-US"/>
          </a:p>
        </p:txBody>
      </p:sp>
    </p:spTree>
    <p:extLst>
      <p:ext uri="{BB962C8B-B14F-4D97-AF65-F5344CB8AC3E}">
        <p14:creationId xmlns:p14="http://schemas.microsoft.com/office/powerpoint/2010/main" val="177811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30</a:t>
            </a:fld>
            <a:endParaRPr lang="en-US" altLang="en-US"/>
          </a:p>
        </p:txBody>
      </p:sp>
    </p:spTree>
    <p:extLst>
      <p:ext uri="{BB962C8B-B14F-4D97-AF65-F5344CB8AC3E}">
        <p14:creationId xmlns:p14="http://schemas.microsoft.com/office/powerpoint/2010/main" val="2959568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31</a:t>
            </a:fld>
            <a:endParaRPr lang="en-US" altLang="en-US"/>
          </a:p>
        </p:txBody>
      </p:sp>
    </p:spTree>
    <p:extLst>
      <p:ext uri="{BB962C8B-B14F-4D97-AF65-F5344CB8AC3E}">
        <p14:creationId xmlns:p14="http://schemas.microsoft.com/office/powerpoint/2010/main" val="927545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32</a:t>
            </a:fld>
            <a:endParaRPr lang="en-US" altLang="en-US"/>
          </a:p>
        </p:txBody>
      </p:sp>
    </p:spTree>
    <p:extLst>
      <p:ext uri="{BB962C8B-B14F-4D97-AF65-F5344CB8AC3E}">
        <p14:creationId xmlns:p14="http://schemas.microsoft.com/office/powerpoint/2010/main" val="152702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33</a:t>
            </a:fld>
            <a:endParaRPr lang="en-US" altLang="en-US"/>
          </a:p>
        </p:txBody>
      </p:sp>
    </p:spTree>
    <p:extLst>
      <p:ext uri="{BB962C8B-B14F-4D97-AF65-F5344CB8AC3E}">
        <p14:creationId xmlns:p14="http://schemas.microsoft.com/office/powerpoint/2010/main" val="401628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34</a:t>
            </a:fld>
            <a:endParaRPr lang="en-US" altLang="en-US"/>
          </a:p>
        </p:txBody>
      </p:sp>
    </p:spTree>
    <p:extLst>
      <p:ext uri="{BB962C8B-B14F-4D97-AF65-F5344CB8AC3E}">
        <p14:creationId xmlns:p14="http://schemas.microsoft.com/office/powerpoint/2010/main" val="3912342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35</a:t>
            </a:fld>
            <a:endParaRPr lang="en-US" altLang="en-US"/>
          </a:p>
        </p:txBody>
      </p:sp>
    </p:spTree>
    <p:extLst>
      <p:ext uri="{BB962C8B-B14F-4D97-AF65-F5344CB8AC3E}">
        <p14:creationId xmlns:p14="http://schemas.microsoft.com/office/powerpoint/2010/main" val="1503991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36</a:t>
            </a:fld>
            <a:endParaRPr lang="en-US" altLang="en-US"/>
          </a:p>
        </p:txBody>
      </p:sp>
    </p:spTree>
    <p:extLst>
      <p:ext uri="{BB962C8B-B14F-4D97-AF65-F5344CB8AC3E}">
        <p14:creationId xmlns:p14="http://schemas.microsoft.com/office/powerpoint/2010/main" val="3210781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37</a:t>
            </a:fld>
            <a:endParaRPr lang="en-US" altLang="en-US"/>
          </a:p>
        </p:txBody>
      </p:sp>
    </p:spTree>
    <p:extLst>
      <p:ext uri="{BB962C8B-B14F-4D97-AF65-F5344CB8AC3E}">
        <p14:creationId xmlns:p14="http://schemas.microsoft.com/office/powerpoint/2010/main" val="1911178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38</a:t>
            </a:fld>
            <a:endParaRPr lang="en-US" altLang="en-US"/>
          </a:p>
        </p:txBody>
      </p:sp>
    </p:spTree>
    <p:extLst>
      <p:ext uri="{BB962C8B-B14F-4D97-AF65-F5344CB8AC3E}">
        <p14:creationId xmlns:p14="http://schemas.microsoft.com/office/powerpoint/2010/main" val="211941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39</a:t>
            </a:fld>
            <a:endParaRPr lang="en-US" altLang="en-US"/>
          </a:p>
        </p:txBody>
      </p:sp>
    </p:spTree>
    <p:extLst>
      <p:ext uri="{BB962C8B-B14F-4D97-AF65-F5344CB8AC3E}">
        <p14:creationId xmlns:p14="http://schemas.microsoft.com/office/powerpoint/2010/main" val="280572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40</a:t>
            </a:fld>
            <a:endParaRPr lang="en-US" altLang="en-US"/>
          </a:p>
        </p:txBody>
      </p:sp>
    </p:spTree>
    <p:extLst>
      <p:ext uri="{BB962C8B-B14F-4D97-AF65-F5344CB8AC3E}">
        <p14:creationId xmlns:p14="http://schemas.microsoft.com/office/powerpoint/2010/main" val="3982838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41</a:t>
            </a:fld>
            <a:endParaRPr lang="en-US" altLang="en-US"/>
          </a:p>
        </p:txBody>
      </p:sp>
    </p:spTree>
    <p:extLst>
      <p:ext uri="{BB962C8B-B14F-4D97-AF65-F5344CB8AC3E}">
        <p14:creationId xmlns:p14="http://schemas.microsoft.com/office/powerpoint/2010/main" val="3961023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42</a:t>
            </a:fld>
            <a:endParaRPr lang="en-US" altLang="en-US"/>
          </a:p>
        </p:txBody>
      </p:sp>
    </p:spTree>
    <p:extLst>
      <p:ext uri="{BB962C8B-B14F-4D97-AF65-F5344CB8AC3E}">
        <p14:creationId xmlns:p14="http://schemas.microsoft.com/office/powerpoint/2010/main" val="803786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43</a:t>
            </a:fld>
            <a:endParaRPr lang="en-US" altLang="en-US"/>
          </a:p>
        </p:txBody>
      </p:sp>
    </p:spTree>
    <p:extLst>
      <p:ext uri="{BB962C8B-B14F-4D97-AF65-F5344CB8AC3E}">
        <p14:creationId xmlns:p14="http://schemas.microsoft.com/office/powerpoint/2010/main" val="2399876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44</a:t>
            </a:fld>
            <a:endParaRPr lang="en-US" altLang="en-US"/>
          </a:p>
        </p:txBody>
      </p:sp>
    </p:spTree>
    <p:extLst>
      <p:ext uri="{BB962C8B-B14F-4D97-AF65-F5344CB8AC3E}">
        <p14:creationId xmlns:p14="http://schemas.microsoft.com/office/powerpoint/2010/main" val="1815623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45</a:t>
            </a:fld>
            <a:endParaRPr lang="en-US" altLang="en-US"/>
          </a:p>
        </p:txBody>
      </p:sp>
    </p:spTree>
    <p:extLst>
      <p:ext uri="{BB962C8B-B14F-4D97-AF65-F5344CB8AC3E}">
        <p14:creationId xmlns:p14="http://schemas.microsoft.com/office/powerpoint/2010/main" val="757788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46</a:t>
            </a:fld>
            <a:endParaRPr lang="en-US" altLang="en-US"/>
          </a:p>
        </p:txBody>
      </p:sp>
    </p:spTree>
    <p:extLst>
      <p:ext uri="{BB962C8B-B14F-4D97-AF65-F5344CB8AC3E}">
        <p14:creationId xmlns:p14="http://schemas.microsoft.com/office/powerpoint/2010/main" val="3524637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47</a:t>
            </a:fld>
            <a:endParaRPr lang="en-US" altLang="en-US"/>
          </a:p>
        </p:txBody>
      </p:sp>
    </p:spTree>
    <p:extLst>
      <p:ext uri="{BB962C8B-B14F-4D97-AF65-F5344CB8AC3E}">
        <p14:creationId xmlns:p14="http://schemas.microsoft.com/office/powerpoint/2010/main" val="413675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48</a:t>
            </a:fld>
            <a:endParaRPr lang="en-US" altLang="en-US"/>
          </a:p>
        </p:txBody>
      </p:sp>
    </p:spTree>
    <p:extLst>
      <p:ext uri="{BB962C8B-B14F-4D97-AF65-F5344CB8AC3E}">
        <p14:creationId xmlns:p14="http://schemas.microsoft.com/office/powerpoint/2010/main" val="2053575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49</a:t>
            </a:fld>
            <a:endParaRPr lang="en-US" altLang="en-US"/>
          </a:p>
        </p:txBody>
      </p:sp>
    </p:spTree>
    <p:extLst>
      <p:ext uri="{BB962C8B-B14F-4D97-AF65-F5344CB8AC3E}">
        <p14:creationId xmlns:p14="http://schemas.microsoft.com/office/powerpoint/2010/main" val="421572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a:t>
            </a:fld>
            <a:endParaRPr lang="en-US" altLang="en-US"/>
          </a:p>
        </p:txBody>
      </p:sp>
    </p:spTree>
    <p:extLst>
      <p:ext uri="{BB962C8B-B14F-4D97-AF65-F5344CB8AC3E}">
        <p14:creationId xmlns:p14="http://schemas.microsoft.com/office/powerpoint/2010/main" val="4120338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50</a:t>
            </a:fld>
            <a:endParaRPr lang="en-US" altLang="en-US"/>
          </a:p>
        </p:txBody>
      </p:sp>
    </p:spTree>
    <p:extLst>
      <p:ext uri="{BB962C8B-B14F-4D97-AF65-F5344CB8AC3E}">
        <p14:creationId xmlns:p14="http://schemas.microsoft.com/office/powerpoint/2010/main" val="3470960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51</a:t>
            </a:fld>
            <a:endParaRPr lang="en-US" altLang="en-US"/>
          </a:p>
        </p:txBody>
      </p:sp>
    </p:spTree>
    <p:extLst>
      <p:ext uri="{BB962C8B-B14F-4D97-AF65-F5344CB8AC3E}">
        <p14:creationId xmlns:p14="http://schemas.microsoft.com/office/powerpoint/2010/main" val="2861352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52</a:t>
            </a:fld>
            <a:endParaRPr lang="en-US" altLang="en-US"/>
          </a:p>
        </p:txBody>
      </p:sp>
    </p:spTree>
    <p:extLst>
      <p:ext uri="{BB962C8B-B14F-4D97-AF65-F5344CB8AC3E}">
        <p14:creationId xmlns:p14="http://schemas.microsoft.com/office/powerpoint/2010/main" val="3390254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53</a:t>
            </a:fld>
            <a:endParaRPr lang="en-US" altLang="en-US"/>
          </a:p>
        </p:txBody>
      </p:sp>
    </p:spTree>
    <p:extLst>
      <p:ext uri="{BB962C8B-B14F-4D97-AF65-F5344CB8AC3E}">
        <p14:creationId xmlns:p14="http://schemas.microsoft.com/office/powerpoint/2010/main" val="1839710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54</a:t>
            </a:fld>
            <a:endParaRPr lang="en-US" altLang="en-US"/>
          </a:p>
        </p:txBody>
      </p:sp>
    </p:spTree>
    <p:extLst>
      <p:ext uri="{BB962C8B-B14F-4D97-AF65-F5344CB8AC3E}">
        <p14:creationId xmlns:p14="http://schemas.microsoft.com/office/powerpoint/2010/main" val="226389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55</a:t>
            </a:fld>
            <a:endParaRPr lang="en-US" altLang="en-US"/>
          </a:p>
        </p:txBody>
      </p:sp>
    </p:spTree>
    <p:extLst>
      <p:ext uri="{BB962C8B-B14F-4D97-AF65-F5344CB8AC3E}">
        <p14:creationId xmlns:p14="http://schemas.microsoft.com/office/powerpoint/2010/main" val="2049231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56</a:t>
            </a:fld>
            <a:endParaRPr lang="en-US" altLang="en-US"/>
          </a:p>
        </p:txBody>
      </p:sp>
    </p:spTree>
    <p:extLst>
      <p:ext uri="{BB962C8B-B14F-4D97-AF65-F5344CB8AC3E}">
        <p14:creationId xmlns:p14="http://schemas.microsoft.com/office/powerpoint/2010/main" val="519455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57</a:t>
            </a:fld>
            <a:endParaRPr lang="en-US" altLang="en-US"/>
          </a:p>
        </p:txBody>
      </p:sp>
    </p:spTree>
    <p:extLst>
      <p:ext uri="{BB962C8B-B14F-4D97-AF65-F5344CB8AC3E}">
        <p14:creationId xmlns:p14="http://schemas.microsoft.com/office/powerpoint/2010/main" val="1228916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58</a:t>
            </a:fld>
            <a:endParaRPr lang="en-US" altLang="en-US"/>
          </a:p>
        </p:txBody>
      </p:sp>
    </p:spTree>
    <p:extLst>
      <p:ext uri="{BB962C8B-B14F-4D97-AF65-F5344CB8AC3E}">
        <p14:creationId xmlns:p14="http://schemas.microsoft.com/office/powerpoint/2010/main" val="3872340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a:p>
        </p:txBody>
      </p:sp>
      <p:sp>
        <p:nvSpPr>
          <p:cNvPr id="39940" name="Slide Number Placeholder 3"/>
          <p:cNvSpPr>
            <a:spLocks noGrp="1"/>
          </p:cNvSpPr>
          <p:nvPr>
            <p:ph type="sldNum" sz="quarter" idx="5"/>
          </p:nvPr>
        </p:nvSpPr>
        <p:spPr bwMode="auto">
          <a:noFill/>
          <a:ln>
            <a:miter lim="800000"/>
            <a:headEnd/>
            <a:tailEnd/>
          </a:ln>
        </p:spPr>
        <p:txBody>
          <a:bodyPr/>
          <a:lstStyle/>
          <a:p>
            <a:fld id="{22D67898-1828-46D9-B5CF-B82ECEC59B4F}" type="slidenum">
              <a:rPr lang="en-US" altLang="en-US"/>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6</a:t>
            </a:fld>
            <a:endParaRPr lang="en-US" altLang="en-US"/>
          </a:p>
        </p:txBody>
      </p:sp>
    </p:spTree>
    <p:extLst>
      <p:ext uri="{BB962C8B-B14F-4D97-AF65-F5344CB8AC3E}">
        <p14:creationId xmlns:p14="http://schemas.microsoft.com/office/powerpoint/2010/main" val="368846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7</a:t>
            </a:fld>
            <a:endParaRPr lang="en-US" altLang="en-US"/>
          </a:p>
        </p:txBody>
      </p:sp>
    </p:spTree>
    <p:extLst>
      <p:ext uri="{BB962C8B-B14F-4D97-AF65-F5344CB8AC3E}">
        <p14:creationId xmlns:p14="http://schemas.microsoft.com/office/powerpoint/2010/main" val="190009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8</a:t>
            </a:fld>
            <a:endParaRPr lang="en-US" altLang="en-US"/>
          </a:p>
        </p:txBody>
      </p:sp>
    </p:spTree>
    <p:extLst>
      <p:ext uri="{BB962C8B-B14F-4D97-AF65-F5344CB8AC3E}">
        <p14:creationId xmlns:p14="http://schemas.microsoft.com/office/powerpoint/2010/main" val="153665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9</a:t>
            </a:fld>
            <a:endParaRPr lang="en-US" altLang="en-US"/>
          </a:p>
        </p:txBody>
      </p:sp>
    </p:spTree>
    <p:extLst>
      <p:ext uri="{BB962C8B-B14F-4D97-AF65-F5344CB8AC3E}">
        <p14:creationId xmlns:p14="http://schemas.microsoft.com/office/powerpoint/2010/main" val="69025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712D-7210-4F8A-95A2-BC5EAFAFA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9C87E-266A-4C91-A262-75997BDAF8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60C88E-B46E-421D-9197-A6B5DBE030BB}"/>
              </a:ext>
            </a:extLst>
          </p:cNvPr>
          <p:cNvSpPr>
            <a:spLocks noGrp="1"/>
          </p:cNvSpPr>
          <p:nvPr>
            <p:ph type="dt" sz="half" idx="10"/>
          </p:nvPr>
        </p:nvSpPr>
        <p:spPr/>
        <p:txBody>
          <a:bodyPr/>
          <a:lstStyle/>
          <a:p>
            <a:pPr>
              <a:defRPr/>
            </a:pPr>
            <a:fld id="{5F03A532-F973-44BC-9700-1AA387A97C9D}"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58802401-2C99-4587-87E4-72F2F0BD8D4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C0CE0F2-2245-44D4-B9E9-39AE64E4931C}"/>
              </a:ext>
            </a:extLst>
          </p:cNvPr>
          <p:cNvSpPr>
            <a:spLocks noGrp="1"/>
          </p:cNvSpPr>
          <p:nvPr>
            <p:ph type="sldNum" sz="quarter" idx="12"/>
          </p:nvPr>
        </p:nvSpPr>
        <p:spPr/>
        <p:txBody>
          <a:bodyPr/>
          <a:lstStyle/>
          <a:p>
            <a:fld id="{0CA26F81-EFB8-466D-9796-C735CD54E585}" type="slidenum">
              <a:rPr lang="en-US" smtClean="0"/>
              <a:pPr/>
              <a:t>‹#›</a:t>
            </a:fld>
            <a:endParaRPr lang="en-US"/>
          </a:p>
        </p:txBody>
      </p:sp>
    </p:spTree>
    <p:extLst>
      <p:ext uri="{BB962C8B-B14F-4D97-AF65-F5344CB8AC3E}">
        <p14:creationId xmlns:p14="http://schemas.microsoft.com/office/powerpoint/2010/main" val="23724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3E17-7EC5-4A42-BB78-15530792C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5F65CF-9035-4BA4-8FE8-679907A802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E1529-DB1D-41E8-9D7E-FEA641792B99}"/>
              </a:ext>
            </a:extLst>
          </p:cNvPr>
          <p:cNvSpPr>
            <a:spLocks noGrp="1"/>
          </p:cNvSpPr>
          <p:nvPr>
            <p:ph type="dt" sz="half" idx="10"/>
          </p:nvPr>
        </p:nvSpPr>
        <p:spPr/>
        <p:txBody>
          <a:bodyPr/>
          <a:lstStyle/>
          <a:p>
            <a:pPr>
              <a:defRPr/>
            </a:pPr>
            <a:fld id="{6912ABB6-6E19-42CE-A3F8-A18653E0BFDE}"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6E9BDF9D-189F-46C5-8BDA-27CA95CDAD6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BE70CD4-DB6D-4032-A9D7-840ECB139305}"/>
              </a:ext>
            </a:extLst>
          </p:cNvPr>
          <p:cNvSpPr>
            <a:spLocks noGrp="1"/>
          </p:cNvSpPr>
          <p:nvPr>
            <p:ph type="sldNum" sz="quarter" idx="12"/>
          </p:nvPr>
        </p:nvSpPr>
        <p:spPr/>
        <p:txBody>
          <a:bodyPr/>
          <a:lstStyle/>
          <a:p>
            <a:fld id="{86837B5F-132C-42D8-B5F6-8E562706B07F}" type="slidenum">
              <a:rPr lang="en-US" smtClean="0"/>
              <a:pPr/>
              <a:t>‹#›</a:t>
            </a:fld>
            <a:endParaRPr lang="en-US"/>
          </a:p>
        </p:txBody>
      </p:sp>
    </p:spTree>
    <p:extLst>
      <p:ext uri="{BB962C8B-B14F-4D97-AF65-F5344CB8AC3E}">
        <p14:creationId xmlns:p14="http://schemas.microsoft.com/office/powerpoint/2010/main" val="39043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13E59-F5F6-46B3-98B8-02A1F0B753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2665A-2BEA-4D87-B9A4-FB90B0D741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BB785-906F-479A-834F-2A5FFA147100}"/>
              </a:ext>
            </a:extLst>
          </p:cNvPr>
          <p:cNvSpPr>
            <a:spLocks noGrp="1"/>
          </p:cNvSpPr>
          <p:nvPr>
            <p:ph type="dt" sz="half" idx="10"/>
          </p:nvPr>
        </p:nvSpPr>
        <p:spPr/>
        <p:txBody>
          <a:bodyPr/>
          <a:lstStyle/>
          <a:p>
            <a:pPr>
              <a:defRPr/>
            </a:pPr>
            <a:fld id="{39F695FB-3E90-4E84-A2CC-6C6D375828AF}"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C91C0948-C7FB-4635-84AA-D433D877F84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B2D515F-9A1C-441D-9DF2-1882408129CC}"/>
              </a:ext>
            </a:extLst>
          </p:cNvPr>
          <p:cNvSpPr>
            <a:spLocks noGrp="1"/>
          </p:cNvSpPr>
          <p:nvPr>
            <p:ph type="sldNum" sz="quarter" idx="12"/>
          </p:nvPr>
        </p:nvSpPr>
        <p:spPr/>
        <p:txBody>
          <a:bodyPr/>
          <a:lstStyle/>
          <a:p>
            <a:fld id="{EE00E009-E86E-4BD1-B468-136C3CBEA95C}" type="slidenum">
              <a:rPr lang="en-US" smtClean="0"/>
              <a:pPr/>
              <a:t>‹#›</a:t>
            </a:fld>
            <a:endParaRPr lang="en-US"/>
          </a:p>
        </p:txBody>
      </p:sp>
    </p:spTree>
    <p:extLst>
      <p:ext uri="{BB962C8B-B14F-4D97-AF65-F5344CB8AC3E}">
        <p14:creationId xmlns:p14="http://schemas.microsoft.com/office/powerpoint/2010/main" val="25280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FEDD-12BD-48F1-8BCD-47EF07B2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C0C07-C410-4260-A6CA-7BE5EF001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206DC-64B2-4207-8527-D07288883529}"/>
              </a:ext>
            </a:extLst>
          </p:cNvPr>
          <p:cNvSpPr>
            <a:spLocks noGrp="1"/>
          </p:cNvSpPr>
          <p:nvPr>
            <p:ph type="dt" sz="half" idx="10"/>
          </p:nvPr>
        </p:nvSpPr>
        <p:spPr/>
        <p:txBody>
          <a:bodyPr/>
          <a:lstStyle/>
          <a:p>
            <a:pPr>
              <a:defRPr/>
            </a:pPr>
            <a:fld id="{EA98265E-F332-48A1-9D69-F709091AD584}"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11259B64-8035-4DAF-B6F5-8357FE9049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ABC1F92-3F97-4840-81F0-D02409E788ED}"/>
              </a:ext>
            </a:extLst>
          </p:cNvPr>
          <p:cNvSpPr>
            <a:spLocks noGrp="1"/>
          </p:cNvSpPr>
          <p:nvPr>
            <p:ph type="sldNum" sz="quarter" idx="12"/>
          </p:nvPr>
        </p:nvSpPr>
        <p:spPr/>
        <p:txBody>
          <a:bodyPr/>
          <a:lstStyle/>
          <a:p>
            <a:fld id="{13E76991-FEBD-42E7-9108-875849FCDE69}" type="slidenum">
              <a:rPr lang="en-US" smtClean="0"/>
              <a:pPr/>
              <a:t>‹#›</a:t>
            </a:fld>
            <a:endParaRPr lang="en-US"/>
          </a:p>
        </p:txBody>
      </p:sp>
    </p:spTree>
    <p:extLst>
      <p:ext uri="{BB962C8B-B14F-4D97-AF65-F5344CB8AC3E}">
        <p14:creationId xmlns:p14="http://schemas.microsoft.com/office/powerpoint/2010/main" val="251081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959F-24E6-423E-899D-02FC85BFD5C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AA9554-07C0-4F03-8EDA-B7C5B9DF9D3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85108-B644-49FE-9E31-6B2F4BB8232D}"/>
              </a:ext>
            </a:extLst>
          </p:cNvPr>
          <p:cNvSpPr>
            <a:spLocks noGrp="1"/>
          </p:cNvSpPr>
          <p:nvPr>
            <p:ph type="dt" sz="half" idx="10"/>
          </p:nvPr>
        </p:nvSpPr>
        <p:spPr/>
        <p:txBody>
          <a:bodyPr/>
          <a:lstStyle/>
          <a:p>
            <a:pPr>
              <a:defRPr/>
            </a:pPr>
            <a:fld id="{7B556581-246B-49C6-BD39-918411D24CF4}"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E593144B-3854-4449-839B-D954A3DEBB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5909B0-8BD7-4FB8-A998-4BA99622423E}"/>
              </a:ext>
            </a:extLst>
          </p:cNvPr>
          <p:cNvSpPr>
            <a:spLocks noGrp="1"/>
          </p:cNvSpPr>
          <p:nvPr>
            <p:ph type="sldNum" sz="quarter" idx="12"/>
          </p:nvPr>
        </p:nvSpPr>
        <p:spPr/>
        <p:txBody>
          <a:bodyPr/>
          <a:lstStyle/>
          <a:p>
            <a:fld id="{C6ABB8F9-6118-4CD5-A0F8-6369DE8F135B}" type="slidenum">
              <a:rPr lang="en-US" smtClean="0"/>
              <a:pPr/>
              <a:t>‹#›</a:t>
            </a:fld>
            <a:endParaRPr lang="en-US"/>
          </a:p>
        </p:txBody>
      </p:sp>
    </p:spTree>
    <p:extLst>
      <p:ext uri="{BB962C8B-B14F-4D97-AF65-F5344CB8AC3E}">
        <p14:creationId xmlns:p14="http://schemas.microsoft.com/office/powerpoint/2010/main" val="348771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F902-D5FA-4015-895D-A81189DDA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86EC9-77E3-43EF-BD8C-839A6198216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4B4AA-1782-4F0E-A6E9-D5D46E43A3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1A8141-3298-4623-909B-7447D936DFFF}"/>
              </a:ext>
            </a:extLst>
          </p:cNvPr>
          <p:cNvSpPr>
            <a:spLocks noGrp="1"/>
          </p:cNvSpPr>
          <p:nvPr>
            <p:ph type="dt" sz="half" idx="10"/>
          </p:nvPr>
        </p:nvSpPr>
        <p:spPr/>
        <p:txBody>
          <a:bodyPr/>
          <a:lstStyle/>
          <a:p>
            <a:pPr>
              <a:defRPr/>
            </a:pPr>
            <a:fld id="{51BCDAA6-0BAC-4A3E-8257-13DE8346948B}" type="datetime1">
              <a:rPr lang="en-US" smtClean="0"/>
              <a:pPr>
                <a:defRPr/>
              </a:pPr>
              <a:t>7/28/2020</a:t>
            </a:fld>
            <a:endParaRPr lang="en-US" dirty="0"/>
          </a:p>
        </p:txBody>
      </p:sp>
      <p:sp>
        <p:nvSpPr>
          <p:cNvPr id="6" name="Footer Placeholder 5">
            <a:extLst>
              <a:ext uri="{FF2B5EF4-FFF2-40B4-BE49-F238E27FC236}">
                <a16:creationId xmlns:a16="http://schemas.microsoft.com/office/drawing/2014/main" id="{9D7EE339-A911-4CC8-A07B-ECA8428CB32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9F91CF7-2CF3-4E62-9404-7F7F1686DE5D}"/>
              </a:ext>
            </a:extLst>
          </p:cNvPr>
          <p:cNvSpPr>
            <a:spLocks noGrp="1"/>
          </p:cNvSpPr>
          <p:nvPr>
            <p:ph type="sldNum" sz="quarter" idx="12"/>
          </p:nvPr>
        </p:nvSpPr>
        <p:spPr/>
        <p:txBody>
          <a:bodyPr/>
          <a:lstStyle/>
          <a:p>
            <a:fld id="{E5B0CACA-F256-4DCC-B440-0BC0878FB642}" type="slidenum">
              <a:rPr lang="en-US" smtClean="0"/>
              <a:pPr/>
              <a:t>‹#›</a:t>
            </a:fld>
            <a:endParaRPr lang="en-US"/>
          </a:p>
        </p:txBody>
      </p:sp>
    </p:spTree>
    <p:extLst>
      <p:ext uri="{BB962C8B-B14F-4D97-AF65-F5344CB8AC3E}">
        <p14:creationId xmlns:p14="http://schemas.microsoft.com/office/powerpoint/2010/main" val="95726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2513-935F-4F52-9316-D2FA49DF7A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DC877A-D05E-4934-A855-4212AA53FC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72E29-71C4-4C2E-9CA8-CC15DFA722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83F63-5871-4074-8ADE-FB806C6B47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645DF-6A21-4C40-83F9-95F997F107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F13F2-A9E0-4490-BB35-4653AB3263AA}"/>
              </a:ext>
            </a:extLst>
          </p:cNvPr>
          <p:cNvSpPr>
            <a:spLocks noGrp="1"/>
          </p:cNvSpPr>
          <p:nvPr>
            <p:ph type="dt" sz="half" idx="10"/>
          </p:nvPr>
        </p:nvSpPr>
        <p:spPr/>
        <p:txBody>
          <a:bodyPr/>
          <a:lstStyle/>
          <a:p>
            <a:pPr>
              <a:defRPr/>
            </a:pPr>
            <a:fld id="{53BE6BCC-CF1D-45B0-B819-76D1942CFB47}" type="datetime1">
              <a:rPr lang="en-US" smtClean="0"/>
              <a:pPr>
                <a:defRPr/>
              </a:pPr>
              <a:t>7/28/2020</a:t>
            </a:fld>
            <a:endParaRPr lang="en-US" dirty="0"/>
          </a:p>
        </p:txBody>
      </p:sp>
      <p:sp>
        <p:nvSpPr>
          <p:cNvPr id="8" name="Footer Placeholder 7">
            <a:extLst>
              <a:ext uri="{FF2B5EF4-FFF2-40B4-BE49-F238E27FC236}">
                <a16:creationId xmlns:a16="http://schemas.microsoft.com/office/drawing/2014/main" id="{5346C80C-DFAD-4026-B1ED-82CF402F36A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ED6D28A-05D6-4B27-AB0C-7B168AD716C5}"/>
              </a:ext>
            </a:extLst>
          </p:cNvPr>
          <p:cNvSpPr>
            <a:spLocks noGrp="1"/>
          </p:cNvSpPr>
          <p:nvPr>
            <p:ph type="sldNum" sz="quarter" idx="12"/>
          </p:nvPr>
        </p:nvSpPr>
        <p:spPr/>
        <p:txBody>
          <a:bodyPr/>
          <a:lstStyle/>
          <a:p>
            <a:fld id="{9A149784-1CDA-4A64-948B-72EAF3DDAC4D}" type="slidenum">
              <a:rPr lang="en-US" smtClean="0"/>
              <a:pPr/>
              <a:t>‹#›</a:t>
            </a:fld>
            <a:endParaRPr lang="en-US"/>
          </a:p>
        </p:txBody>
      </p:sp>
    </p:spTree>
    <p:extLst>
      <p:ext uri="{BB962C8B-B14F-4D97-AF65-F5344CB8AC3E}">
        <p14:creationId xmlns:p14="http://schemas.microsoft.com/office/powerpoint/2010/main" val="68557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1361-C27A-4DE8-A81A-4EF29FFF0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B659CA-6A03-4AA3-A0FD-81B9758DE50D}"/>
              </a:ext>
            </a:extLst>
          </p:cNvPr>
          <p:cNvSpPr>
            <a:spLocks noGrp="1"/>
          </p:cNvSpPr>
          <p:nvPr>
            <p:ph type="dt" sz="half" idx="10"/>
          </p:nvPr>
        </p:nvSpPr>
        <p:spPr/>
        <p:txBody>
          <a:bodyPr/>
          <a:lstStyle/>
          <a:p>
            <a:pPr>
              <a:defRPr/>
            </a:pPr>
            <a:fld id="{969A70B1-AD1B-4610-9747-C2BD6C863AD6}" type="datetime1">
              <a:rPr lang="en-US" smtClean="0"/>
              <a:pPr>
                <a:defRPr/>
              </a:pPr>
              <a:t>7/28/2020</a:t>
            </a:fld>
            <a:endParaRPr lang="en-US" dirty="0"/>
          </a:p>
        </p:txBody>
      </p:sp>
      <p:sp>
        <p:nvSpPr>
          <p:cNvPr id="4" name="Footer Placeholder 3">
            <a:extLst>
              <a:ext uri="{FF2B5EF4-FFF2-40B4-BE49-F238E27FC236}">
                <a16:creationId xmlns:a16="http://schemas.microsoft.com/office/drawing/2014/main" id="{3E317D18-A0E8-487F-8ACC-4CA7C10FEFF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A8B57E-6405-4D95-8935-086CD1AF8C83}"/>
              </a:ext>
            </a:extLst>
          </p:cNvPr>
          <p:cNvSpPr>
            <a:spLocks noGrp="1"/>
          </p:cNvSpPr>
          <p:nvPr>
            <p:ph type="sldNum" sz="quarter" idx="12"/>
          </p:nvPr>
        </p:nvSpPr>
        <p:spPr/>
        <p:txBody>
          <a:bodyPr/>
          <a:lstStyle/>
          <a:p>
            <a:fld id="{3685B41E-FFCD-490A-B2BE-4E5377665BAB}" type="slidenum">
              <a:rPr lang="en-US" smtClean="0"/>
              <a:pPr/>
              <a:t>‹#›</a:t>
            </a:fld>
            <a:endParaRPr lang="en-US"/>
          </a:p>
        </p:txBody>
      </p:sp>
    </p:spTree>
    <p:extLst>
      <p:ext uri="{BB962C8B-B14F-4D97-AF65-F5344CB8AC3E}">
        <p14:creationId xmlns:p14="http://schemas.microsoft.com/office/powerpoint/2010/main" val="116873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70CF4-D547-4318-A32C-CC0E8873C30D}"/>
              </a:ext>
            </a:extLst>
          </p:cNvPr>
          <p:cNvSpPr>
            <a:spLocks noGrp="1"/>
          </p:cNvSpPr>
          <p:nvPr>
            <p:ph type="dt" sz="half" idx="10"/>
          </p:nvPr>
        </p:nvSpPr>
        <p:spPr/>
        <p:txBody>
          <a:bodyPr/>
          <a:lstStyle/>
          <a:p>
            <a:pPr>
              <a:defRPr/>
            </a:pPr>
            <a:fld id="{A47BC5C7-9BBC-4121-BE5A-BCB9855A1817}" type="datetime1">
              <a:rPr lang="en-US" smtClean="0"/>
              <a:pPr>
                <a:defRPr/>
              </a:pPr>
              <a:t>7/28/2020</a:t>
            </a:fld>
            <a:endParaRPr lang="en-US" dirty="0"/>
          </a:p>
        </p:txBody>
      </p:sp>
      <p:sp>
        <p:nvSpPr>
          <p:cNvPr id="3" name="Footer Placeholder 2">
            <a:extLst>
              <a:ext uri="{FF2B5EF4-FFF2-40B4-BE49-F238E27FC236}">
                <a16:creationId xmlns:a16="http://schemas.microsoft.com/office/drawing/2014/main" id="{58087775-4E77-4F90-982A-56766BA1845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486EDAC-39CE-4D39-BA0D-012D7857D080}"/>
              </a:ext>
            </a:extLst>
          </p:cNvPr>
          <p:cNvSpPr>
            <a:spLocks noGrp="1"/>
          </p:cNvSpPr>
          <p:nvPr>
            <p:ph type="sldNum" sz="quarter" idx="12"/>
          </p:nvPr>
        </p:nvSpPr>
        <p:spPr/>
        <p:txBody>
          <a:bodyPr/>
          <a:lstStyle/>
          <a:p>
            <a:fld id="{B97BD10C-22B5-42A8-932D-B2864F74F6DA}" type="slidenum">
              <a:rPr lang="en-US" smtClean="0"/>
              <a:pPr/>
              <a:t>‹#›</a:t>
            </a:fld>
            <a:endParaRPr lang="en-US"/>
          </a:p>
        </p:txBody>
      </p:sp>
    </p:spTree>
    <p:extLst>
      <p:ext uri="{BB962C8B-B14F-4D97-AF65-F5344CB8AC3E}">
        <p14:creationId xmlns:p14="http://schemas.microsoft.com/office/powerpoint/2010/main" val="219472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ECF5-079E-48ED-B24C-E99433402C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BC5438-13BA-4699-9928-4C823372AB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91402-665C-464B-9140-090EBD932E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124BCE-1C0B-4BC0-8BA1-500E7EBCF7C6}"/>
              </a:ext>
            </a:extLst>
          </p:cNvPr>
          <p:cNvSpPr>
            <a:spLocks noGrp="1"/>
          </p:cNvSpPr>
          <p:nvPr>
            <p:ph type="dt" sz="half" idx="10"/>
          </p:nvPr>
        </p:nvSpPr>
        <p:spPr/>
        <p:txBody>
          <a:bodyPr/>
          <a:lstStyle/>
          <a:p>
            <a:pPr>
              <a:defRPr/>
            </a:pPr>
            <a:fld id="{05FFA1F0-38BC-474C-8D54-5E44F1A845C9}" type="datetime1">
              <a:rPr lang="en-US" smtClean="0"/>
              <a:pPr>
                <a:defRPr/>
              </a:pPr>
              <a:t>7/28/2020</a:t>
            </a:fld>
            <a:endParaRPr lang="en-US" dirty="0"/>
          </a:p>
        </p:txBody>
      </p:sp>
      <p:sp>
        <p:nvSpPr>
          <p:cNvPr id="6" name="Footer Placeholder 5">
            <a:extLst>
              <a:ext uri="{FF2B5EF4-FFF2-40B4-BE49-F238E27FC236}">
                <a16:creationId xmlns:a16="http://schemas.microsoft.com/office/drawing/2014/main" id="{8769AEB9-8203-414B-9992-4539BD01E54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D511888-4CC0-4B92-966C-4986FA42B070}"/>
              </a:ext>
            </a:extLst>
          </p:cNvPr>
          <p:cNvSpPr>
            <a:spLocks noGrp="1"/>
          </p:cNvSpPr>
          <p:nvPr>
            <p:ph type="sldNum" sz="quarter" idx="12"/>
          </p:nvPr>
        </p:nvSpPr>
        <p:spPr/>
        <p:txBody>
          <a:bodyPr/>
          <a:lstStyle/>
          <a:p>
            <a:fld id="{A82F39F9-0E99-4FFE-A55F-1F863DB5F694}" type="slidenum">
              <a:rPr lang="en-US" smtClean="0"/>
              <a:pPr/>
              <a:t>‹#›</a:t>
            </a:fld>
            <a:endParaRPr lang="en-US"/>
          </a:p>
        </p:txBody>
      </p:sp>
    </p:spTree>
    <p:extLst>
      <p:ext uri="{BB962C8B-B14F-4D97-AF65-F5344CB8AC3E}">
        <p14:creationId xmlns:p14="http://schemas.microsoft.com/office/powerpoint/2010/main" val="38172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05D5-1DF3-4871-B881-0A8D9CB7A4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7A5FBC0-3D6E-4053-B06C-2C4E1AFE17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26641E3-BD2D-4A82-B32B-B28FC69A0D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F85B28-F16E-40CD-8FD2-F7C50165D2C4}"/>
              </a:ext>
            </a:extLst>
          </p:cNvPr>
          <p:cNvSpPr>
            <a:spLocks noGrp="1"/>
          </p:cNvSpPr>
          <p:nvPr>
            <p:ph type="dt" sz="half" idx="10"/>
          </p:nvPr>
        </p:nvSpPr>
        <p:spPr/>
        <p:txBody>
          <a:bodyPr/>
          <a:lstStyle/>
          <a:p>
            <a:pPr>
              <a:defRPr/>
            </a:pPr>
            <a:fld id="{FF20727D-86B0-4D0E-8A6F-C495CFEC8B76}" type="datetime1">
              <a:rPr lang="en-US" smtClean="0"/>
              <a:pPr>
                <a:defRPr/>
              </a:pPr>
              <a:t>7/28/2020</a:t>
            </a:fld>
            <a:endParaRPr lang="en-US" dirty="0"/>
          </a:p>
        </p:txBody>
      </p:sp>
      <p:sp>
        <p:nvSpPr>
          <p:cNvPr id="6" name="Footer Placeholder 5">
            <a:extLst>
              <a:ext uri="{FF2B5EF4-FFF2-40B4-BE49-F238E27FC236}">
                <a16:creationId xmlns:a16="http://schemas.microsoft.com/office/drawing/2014/main" id="{FAF257FF-6302-466B-95D0-3FA518696CC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5E6817D-3344-4785-A84B-A402F88C3148}"/>
              </a:ext>
            </a:extLst>
          </p:cNvPr>
          <p:cNvSpPr>
            <a:spLocks noGrp="1"/>
          </p:cNvSpPr>
          <p:nvPr>
            <p:ph type="sldNum" sz="quarter" idx="12"/>
          </p:nvPr>
        </p:nvSpPr>
        <p:spPr/>
        <p:txBody>
          <a:bodyPr/>
          <a:lstStyle/>
          <a:p>
            <a:fld id="{BC837CA6-5A56-4C46-9079-255B854A101B}" type="slidenum">
              <a:rPr lang="en-US" smtClean="0"/>
              <a:pPr/>
              <a:t>‹#›</a:t>
            </a:fld>
            <a:endParaRPr lang="en-US"/>
          </a:p>
        </p:txBody>
      </p:sp>
    </p:spTree>
    <p:extLst>
      <p:ext uri="{BB962C8B-B14F-4D97-AF65-F5344CB8AC3E}">
        <p14:creationId xmlns:p14="http://schemas.microsoft.com/office/powerpoint/2010/main" val="37428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14F66-D2C9-4447-BB31-84AF056F69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83E3D-1D51-4704-9A13-6C0F7A2F07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0911-AFC4-420B-B32B-F5CC74D717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C879314-01C4-4E0B-B281-86D6D3F2996C}" type="datetime1">
              <a:rPr lang="en-US" smtClean="0"/>
              <a:pPr>
                <a:defRPr/>
              </a:pPr>
              <a:t>7/28/2020</a:t>
            </a:fld>
            <a:endParaRPr lang="en-US" dirty="0"/>
          </a:p>
        </p:txBody>
      </p:sp>
      <p:sp>
        <p:nvSpPr>
          <p:cNvPr id="5" name="Footer Placeholder 4">
            <a:extLst>
              <a:ext uri="{FF2B5EF4-FFF2-40B4-BE49-F238E27FC236}">
                <a16:creationId xmlns:a16="http://schemas.microsoft.com/office/drawing/2014/main" id="{AA3C3D5C-68E9-4B49-82F7-641091FDF3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5870302-AEC2-4408-9999-A33B97EF2A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207105-1D28-4E49-BE45-EE7A6A816D6C}" type="slidenum">
              <a:rPr lang="en-US" smtClean="0"/>
              <a:pPr/>
              <a:t>‹#›</a:t>
            </a:fld>
            <a:endParaRPr lang="en-US"/>
          </a:p>
        </p:txBody>
      </p:sp>
    </p:spTree>
    <p:extLst>
      <p:ext uri="{BB962C8B-B14F-4D97-AF65-F5344CB8AC3E}">
        <p14:creationId xmlns:p14="http://schemas.microsoft.com/office/powerpoint/2010/main" val="277744000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ebeoc.vdem.virginia.gov/eoc7/default.aspx" TargetMode="External"/><Relationship Id="rId5" Type="http://schemas.openxmlformats.org/officeDocument/2006/relationships/image" Target="../media/image19.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ebeoc.vdem.virginia.gov/eoc7/default.aspx" TargetMode="Externa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ebeoc.vdem.virginia.gov/eoc7/default.aspx"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ebeoc.vdem.virginia.gov/eoc7/default.aspx" TargetMode="Externa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ebeoctraining.vdem.virginia.gov/eoc7/" TargetMode="External"/><Relationship Id="rId5" Type="http://schemas.openxmlformats.org/officeDocument/2006/relationships/hyperlink" Target="https://webeoc.vdem.virginia.gov/eoc7/default.aspx" TargetMode="Externa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hyperlink" Target="https://connect.apan.org/vng-covid19-j3-internal-synch/" TargetMode="External"/><Relationship Id="rId3" Type="http://schemas.openxmlformats.org/officeDocument/2006/relationships/image" Target="../media/image4.png"/><Relationship Id="rId7" Type="http://schemas.openxmlformats.org/officeDocument/2006/relationships/hyperlink" Target="NUL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https://vaarng.webex.com/meet/NGVA_JOC_OPS"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077" y="1599122"/>
            <a:ext cx="6858000" cy="28204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3600" dirty="0">
                <a:solidFill>
                  <a:srgbClr val="FFC000"/>
                </a:solidFill>
                <a:latin typeface="Arial Black" pitchFamily="34" charset="0"/>
              </a:rPr>
              <a:t>VIRGINIA DEFENSE FORCE</a:t>
            </a:r>
            <a:br>
              <a:rPr lang="en-US" sz="2000" dirty="0">
                <a:solidFill>
                  <a:srgbClr val="FFC000"/>
                </a:solidFill>
                <a:latin typeface="Arial Black" pitchFamily="34" charset="0"/>
              </a:rPr>
            </a:br>
            <a:br>
              <a:rPr lang="en-US" sz="2000" dirty="0">
                <a:solidFill>
                  <a:srgbClr val="FFC000"/>
                </a:solidFill>
                <a:latin typeface="Arial Black" pitchFamily="34" charset="0"/>
              </a:rPr>
            </a:br>
            <a:r>
              <a:rPr lang="en-US" sz="3600" dirty="0">
                <a:solidFill>
                  <a:srgbClr val="53FD0F"/>
                </a:solidFill>
                <a:latin typeface="Arial Black" pitchFamily="34" charset="0"/>
              </a:rPr>
              <a:t>      </a:t>
            </a:r>
            <a:br>
              <a:rPr lang="en-US" sz="3600" dirty="0">
                <a:solidFill>
                  <a:srgbClr val="53FD0F"/>
                </a:solidFill>
                <a:latin typeface="Arial Black" pitchFamily="34" charset="0"/>
              </a:rPr>
            </a:br>
            <a:br>
              <a:rPr lang="en-US" sz="3600" dirty="0">
                <a:solidFill>
                  <a:srgbClr val="53FD0F"/>
                </a:solidFill>
                <a:latin typeface="Arial Black" pitchFamily="34" charset="0"/>
              </a:rPr>
            </a:br>
            <a:r>
              <a:rPr lang="en-US" sz="3600" dirty="0">
                <a:solidFill>
                  <a:srgbClr val="53FD0F"/>
                </a:solidFill>
                <a:latin typeface="Arial Black" pitchFamily="34" charset="0"/>
              </a:rPr>
              <a:t>                       </a:t>
            </a:r>
            <a:r>
              <a:rPr lang="en-US" sz="3600" dirty="0">
                <a:solidFill>
                  <a:srgbClr val="002060"/>
                </a:solidFill>
                <a:latin typeface="Arial Black" pitchFamily="34" charset="0"/>
              </a:rPr>
              <a:t>COM 102    </a:t>
            </a:r>
            <a:br>
              <a:rPr lang="en-US" sz="3600" dirty="0">
                <a:solidFill>
                  <a:srgbClr val="53FD0F"/>
                </a:solidFill>
                <a:latin typeface="Arial Black" pitchFamily="34" charset="0"/>
              </a:rPr>
            </a:br>
            <a:r>
              <a:rPr lang="en-US" sz="3600" dirty="0">
                <a:solidFill>
                  <a:srgbClr val="53FD0F"/>
                </a:solidFill>
                <a:latin typeface="Arial Black" pitchFamily="34" charset="0"/>
              </a:rPr>
              <a:t>                        </a:t>
            </a:r>
            <a:r>
              <a:rPr lang="en-US" sz="3600" dirty="0">
                <a:solidFill>
                  <a:srgbClr val="002060"/>
                </a:solidFill>
                <a:latin typeface="Arial Black" pitchFamily="34" charset="0"/>
              </a:rPr>
              <a:t>IMAR Training</a:t>
            </a:r>
          </a:p>
        </p:txBody>
      </p:sp>
      <p:pic>
        <p:nvPicPr>
          <p:cNvPr id="6147" name="Picture 3" descr="320px-Seal_of_Virginia.svg.png"/>
          <p:cNvPicPr>
            <a:picLocks noChangeAspect="1"/>
          </p:cNvPicPr>
          <p:nvPr/>
        </p:nvPicPr>
        <p:blipFill>
          <a:blip r:embed="rId3" cstate="print"/>
          <a:srcRect/>
          <a:stretch>
            <a:fillRect/>
          </a:stretch>
        </p:blipFill>
        <p:spPr bwMode="auto">
          <a:xfrm>
            <a:off x="288010" y="228600"/>
            <a:ext cx="1371600" cy="1371600"/>
          </a:xfrm>
          <a:prstGeom prst="rect">
            <a:avLst/>
          </a:prstGeom>
          <a:noFill/>
          <a:ln w="9525">
            <a:noFill/>
            <a:miter lim="800000"/>
            <a:headEnd/>
            <a:tailEnd/>
          </a:ln>
        </p:spPr>
      </p:pic>
      <p:pic>
        <p:nvPicPr>
          <p:cNvPr id="9" name="Picture 8">
            <a:extLst>
              <a:ext uri="{FF2B5EF4-FFF2-40B4-BE49-F238E27FC236}">
                <a16:creationId xmlns:a16="http://schemas.microsoft.com/office/drawing/2014/main" id="{97716692-77B6-43F9-95C4-0D0E8FCF0E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383" y="367166"/>
            <a:ext cx="914400" cy="1231742"/>
          </a:xfrm>
          <a:prstGeom prst="rect">
            <a:avLst/>
          </a:prstGeom>
        </p:spPr>
      </p:pic>
      <p:sp>
        <p:nvSpPr>
          <p:cNvPr id="5" name="object 8">
            <a:extLst>
              <a:ext uri="{FF2B5EF4-FFF2-40B4-BE49-F238E27FC236}">
                <a16:creationId xmlns:a16="http://schemas.microsoft.com/office/drawing/2014/main" id="{3A7BE99B-30E8-4D9A-8236-130A62257561}"/>
              </a:ext>
            </a:extLst>
          </p:cNvPr>
          <p:cNvSpPr/>
          <p:nvPr/>
        </p:nvSpPr>
        <p:spPr>
          <a:xfrm>
            <a:off x="328048" y="2895600"/>
            <a:ext cx="4289044" cy="3733800"/>
          </a:xfrm>
          <a:prstGeom prst="rect">
            <a:avLst/>
          </a:prstGeom>
          <a:blipFill>
            <a:blip r:embed="rId5" cstate="email"/>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a:solidFill>
                  <a:srgbClr val="FF0000"/>
                </a:solidFill>
                <a:latin typeface="Arial Black" pitchFamily="34" charset="0"/>
              </a:rPr>
              <a:t> </a:t>
            </a:r>
            <a:r>
              <a:rPr lang="en-US" sz="4400">
                <a:solidFill>
                  <a:srgbClr val="FFC000"/>
                </a:solidFill>
                <a:effectLst>
                  <a:outerShdw blurRad="38100" dist="38100" dir="2700000" algn="tl">
                    <a:srgbClr val="000000">
                      <a:alpha val="43137"/>
                    </a:srgbClr>
                  </a:outerShdw>
                </a:effectLst>
                <a:latin typeface="Arial Black" pitchFamily="34" charset="0"/>
              </a:rPr>
              <a:t>Draw TACPAK</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sp>
        <p:nvSpPr>
          <p:cNvPr id="10243" name="Subtitle 2"/>
          <p:cNvSpPr>
            <a:spLocks noGrp="1"/>
          </p:cNvSpPr>
          <p:nvPr>
            <p:ph idx="1"/>
          </p:nvPr>
        </p:nvSpPr>
        <p:spPr>
          <a:xfrm>
            <a:off x="628650" y="1937765"/>
            <a:ext cx="7886700" cy="348233"/>
          </a:xfrm>
        </p:spPr>
        <p:txBody>
          <a:bodyPr>
            <a:normAutofit lnSpcReduction="10000"/>
          </a:bodyPr>
          <a:lstStyle/>
          <a:p>
            <a:r>
              <a:rPr lang="en-US" sz="2000" dirty="0">
                <a:latin typeface="Arial Black" panose="020B0A04020102020204" pitchFamily="34" charset="0"/>
              </a:rPr>
              <a:t>Filling out </a:t>
            </a:r>
            <a:r>
              <a:rPr lang="en-US" sz="2000">
                <a:latin typeface="Arial Black" panose="020B0A04020102020204" pitchFamily="34" charset="0"/>
              </a:rPr>
              <a:t>Hand Receipt</a:t>
            </a:r>
            <a:endParaRPr lang="en-US" sz="2000" dirty="0">
              <a:latin typeface="Arial Black" panose="020B0A04020102020204" pitchFamily="34" charset="0"/>
            </a:endParaRP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9" name="Picture 2">
            <a:extLst>
              <a:ext uri="{FF2B5EF4-FFF2-40B4-BE49-F238E27FC236}">
                <a16:creationId xmlns:a16="http://schemas.microsoft.com/office/drawing/2014/main" id="{01B62CC3-0F59-44C6-855A-667309F18E33}"/>
              </a:ext>
            </a:extLst>
          </p:cNvPr>
          <p:cNvPicPr>
            <a:picLocks noChangeAspect="1" noChangeArrowheads="1"/>
          </p:cNvPicPr>
          <p:nvPr/>
        </p:nvPicPr>
        <p:blipFill>
          <a:blip r:embed="rId5" cstate="email"/>
          <a:srcRect/>
          <a:stretch>
            <a:fillRect/>
          </a:stretch>
        </p:blipFill>
        <p:spPr bwMode="auto">
          <a:xfrm>
            <a:off x="914400" y="2285998"/>
            <a:ext cx="6505581" cy="4572002"/>
          </a:xfrm>
          <a:prstGeom prst="rect">
            <a:avLst/>
          </a:prstGeom>
          <a:noFill/>
          <a:ln w="9525">
            <a:noFill/>
            <a:miter lim="800000"/>
            <a:headEnd/>
            <a:tailEnd/>
          </a:ln>
          <a:effectLst/>
        </p:spPr>
      </p:pic>
      <p:sp>
        <p:nvSpPr>
          <p:cNvPr id="12" name="Rectangle 11">
            <a:extLst>
              <a:ext uri="{FF2B5EF4-FFF2-40B4-BE49-F238E27FC236}">
                <a16:creationId xmlns:a16="http://schemas.microsoft.com/office/drawing/2014/main" id="{F5462639-02DD-4627-ACB9-7452388E63D5}"/>
              </a:ext>
            </a:extLst>
          </p:cNvPr>
          <p:cNvSpPr/>
          <p:nvPr/>
        </p:nvSpPr>
        <p:spPr>
          <a:xfrm>
            <a:off x="7620000" y="32766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Record Quantity of each item in Section G</a:t>
            </a:r>
            <a:endParaRPr lang="en-US" sz="1100" dirty="0"/>
          </a:p>
        </p:txBody>
      </p:sp>
      <p:sp>
        <p:nvSpPr>
          <p:cNvPr id="13" name="Rectangle 12">
            <a:extLst>
              <a:ext uri="{FF2B5EF4-FFF2-40B4-BE49-F238E27FC236}">
                <a16:creationId xmlns:a16="http://schemas.microsoft.com/office/drawing/2014/main" id="{837F3985-63E7-4E77-9BEC-351E81947FBB}"/>
              </a:ext>
            </a:extLst>
          </p:cNvPr>
          <p:cNvSpPr/>
          <p:nvPr/>
        </p:nvSpPr>
        <p:spPr>
          <a:xfrm>
            <a:off x="7620000" y="5029200"/>
            <a:ext cx="12954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Printed Last, First Name and Date</a:t>
            </a:r>
          </a:p>
          <a:p>
            <a:pPr algn="ctr"/>
            <a:r>
              <a:rPr lang="en-US" sz="1100" b="1" dirty="0">
                <a:solidFill>
                  <a:schemeClr val="tx1"/>
                </a:solidFill>
              </a:rPr>
              <a:t>Underneath Place your signature</a:t>
            </a:r>
          </a:p>
          <a:p>
            <a:pPr algn="ctr"/>
            <a:endParaRPr lang="en-US" sz="1100" dirty="0"/>
          </a:p>
        </p:txBody>
      </p:sp>
      <p:cxnSp>
        <p:nvCxnSpPr>
          <p:cNvPr id="14" name="Straight Arrow Connector 13">
            <a:extLst>
              <a:ext uri="{FF2B5EF4-FFF2-40B4-BE49-F238E27FC236}">
                <a16:creationId xmlns:a16="http://schemas.microsoft.com/office/drawing/2014/main" id="{A53CF590-7E71-4472-BFC2-5B2BF5485C51}"/>
              </a:ext>
            </a:extLst>
          </p:cNvPr>
          <p:cNvCxnSpPr/>
          <p:nvPr/>
        </p:nvCxnSpPr>
        <p:spPr>
          <a:xfrm flipH="1">
            <a:off x="6324600" y="5029200"/>
            <a:ext cx="1295400" cy="762000"/>
          </a:xfrm>
          <a:prstGeom prst="straightConnector1">
            <a:avLst/>
          </a:prstGeom>
          <a:ln w="25400" cmpd="sng">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F86A592-867F-4F9B-B99E-3367FB57A68D}"/>
              </a:ext>
            </a:extLst>
          </p:cNvPr>
          <p:cNvCxnSpPr>
            <a:cxnSpLocks/>
          </p:cNvCxnSpPr>
          <p:nvPr/>
        </p:nvCxnSpPr>
        <p:spPr>
          <a:xfrm flipH="1" flipV="1">
            <a:off x="6324600" y="2634231"/>
            <a:ext cx="1295400" cy="718569"/>
          </a:xfrm>
          <a:prstGeom prst="straightConnector1">
            <a:avLst/>
          </a:prstGeom>
          <a:ln w="25400" cmpd="sng">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556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Perform PMCS</a:t>
            </a:r>
          </a:p>
        </p:txBody>
      </p:sp>
      <p:sp>
        <p:nvSpPr>
          <p:cNvPr id="10243" name="Subtitle 2"/>
          <p:cNvSpPr>
            <a:spLocks noGrp="1"/>
          </p:cNvSpPr>
          <p:nvPr>
            <p:ph idx="1"/>
          </p:nvPr>
        </p:nvSpPr>
        <p:spPr>
          <a:xfrm>
            <a:off x="628650" y="1937765"/>
            <a:ext cx="3790950" cy="4215385"/>
          </a:xfrm>
        </p:spPr>
        <p:txBody>
          <a:bodyPr>
            <a:normAutofit/>
          </a:bodyPr>
          <a:lstStyle/>
          <a:p>
            <a:r>
              <a:rPr lang="en-US" sz="2800" dirty="0">
                <a:latin typeface="Arial Black" panose="020B0A04020102020204" pitchFamily="34" charset="0"/>
              </a:rPr>
              <a:t>Equipment Inspection And Maintenance Worksheet</a:t>
            </a:r>
          </a:p>
          <a:p>
            <a:pPr lvl="1"/>
            <a:r>
              <a:rPr lang="en-US" sz="2400" dirty="0">
                <a:latin typeface="Arial Black" panose="020B0A04020102020204" pitchFamily="34" charset="0"/>
              </a:rPr>
              <a:t>DA Form 2404</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7" name="Picture 1">
            <a:extLst>
              <a:ext uri="{FF2B5EF4-FFF2-40B4-BE49-F238E27FC236}">
                <a16:creationId xmlns:a16="http://schemas.microsoft.com/office/drawing/2014/main" id="{1F78ACFD-5B39-4757-9417-B83B6E74CA5D}"/>
              </a:ext>
            </a:extLst>
          </p:cNvPr>
          <p:cNvPicPr>
            <a:picLocks noChangeAspect="1" noChangeArrowheads="1"/>
          </p:cNvPicPr>
          <p:nvPr/>
        </p:nvPicPr>
        <p:blipFill>
          <a:blip r:embed="rId5" cstate="print"/>
          <a:srcRect l="24375" t="21000" r="43750" b="10000"/>
          <a:stretch>
            <a:fillRect/>
          </a:stretch>
        </p:blipFill>
        <p:spPr bwMode="auto">
          <a:xfrm>
            <a:off x="4038600" y="1828798"/>
            <a:ext cx="4191000" cy="5029201"/>
          </a:xfrm>
          <a:prstGeom prst="rect">
            <a:avLst/>
          </a:prstGeom>
          <a:noFill/>
          <a:ln w="9525">
            <a:noFill/>
            <a:miter lim="800000"/>
            <a:headEnd/>
            <a:tailEnd/>
          </a:ln>
        </p:spPr>
      </p:pic>
    </p:spTree>
    <p:extLst>
      <p:ext uri="{BB962C8B-B14F-4D97-AF65-F5344CB8AC3E}">
        <p14:creationId xmlns:p14="http://schemas.microsoft.com/office/powerpoint/2010/main" val="418838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TACPAK Configurations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628650" y="1825625"/>
            <a:ext cx="3333750" cy="66675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Arial Black" panose="020B0A04020102020204" pitchFamily="34" charset="0"/>
              </a:rPr>
              <a:t>TACPAK “HEAVY”</a:t>
            </a:r>
          </a:p>
        </p:txBody>
      </p:sp>
      <p:sp>
        <p:nvSpPr>
          <p:cNvPr id="6" name="Rectangle 5">
            <a:extLst>
              <a:ext uri="{FF2B5EF4-FFF2-40B4-BE49-F238E27FC236}">
                <a16:creationId xmlns:a16="http://schemas.microsoft.com/office/drawing/2014/main" id="{319360B5-4FB5-4EEC-98FC-8ABA35A3156A}"/>
              </a:ext>
            </a:extLst>
          </p:cNvPr>
          <p:cNvSpPr/>
          <p:nvPr/>
        </p:nvSpPr>
        <p:spPr>
          <a:xfrm>
            <a:off x="4438650" y="1847581"/>
            <a:ext cx="4462739" cy="400110"/>
          </a:xfrm>
          <a:prstGeom prst="rect">
            <a:avLst/>
          </a:prstGeom>
        </p:spPr>
        <p:txBody>
          <a:bodyPr wrap="square">
            <a:spAutoFit/>
          </a:bodyPr>
          <a:lstStyle/>
          <a:p>
            <a:pPr algn="ctr">
              <a:buNone/>
            </a:pPr>
            <a:r>
              <a:rPr lang="en-US" sz="2000" dirty="0">
                <a:latin typeface="Arial Black" panose="020B0A04020102020204" pitchFamily="34" charset="0"/>
              </a:rPr>
              <a:t>TACPAK “LITE” (2016 Version)</a:t>
            </a:r>
          </a:p>
        </p:txBody>
      </p:sp>
      <p:pic>
        <p:nvPicPr>
          <p:cNvPr id="12" name="Picture 11" descr="F:\VDF\0. State Active Duty (SAD)\2016\Bravo Co. SAD IMAR Team Photos\DSC00147_SPC Holland (L) and PFC Dixon (R).JPG">
            <a:extLst>
              <a:ext uri="{FF2B5EF4-FFF2-40B4-BE49-F238E27FC236}">
                <a16:creationId xmlns:a16="http://schemas.microsoft.com/office/drawing/2014/main" id="{02DA8A61-8601-4BC7-8733-9E00191C8C4A}"/>
              </a:ext>
            </a:extLst>
          </p:cNvPr>
          <p:cNvPicPr/>
          <p:nvPr/>
        </p:nvPicPr>
        <p:blipFill>
          <a:blip r:embed="rId5" cstate="email"/>
          <a:srcRect/>
          <a:stretch>
            <a:fillRect/>
          </a:stretch>
        </p:blipFill>
        <p:spPr bwMode="auto">
          <a:xfrm>
            <a:off x="5562600" y="2362200"/>
            <a:ext cx="2819400" cy="3886200"/>
          </a:xfrm>
          <a:prstGeom prst="rect">
            <a:avLst/>
          </a:prstGeom>
          <a:noFill/>
          <a:ln w="9525">
            <a:noFill/>
            <a:miter lim="800000"/>
            <a:headEnd/>
            <a:tailEnd/>
          </a:ln>
        </p:spPr>
      </p:pic>
      <p:sp>
        <p:nvSpPr>
          <p:cNvPr id="13" name="object 8">
            <a:extLst>
              <a:ext uri="{FF2B5EF4-FFF2-40B4-BE49-F238E27FC236}">
                <a16:creationId xmlns:a16="http://schemas.microsoft.com/office/drawing/2014/main" id="{F128C62B-5CE1-454D-9F23-DA73197397C2}"/>
              </a:ext>
            </a:extLst>
          </p:cNvPr>
          <p:cNvSpPr/>
          <p:nvPr/>
        </p:nvSpPr>
        <p:spPr>
          <a:xfrm>
            <a:off x="228600" y="2438400"/>
            <a:ext cx="4289044" cy="3733800"/>
          </a:xfrm>
          <a:prstGeom prst="rect">
            <a:avLst/>
          </a:prstGeom>
          <a:blipFill>
            <a:blip r:embed="rId6"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9601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3800" dirty="0">
                <a:solidFill>
                  <a:srgbClr val="FFC000"/>
                </a:solidFill>
                <a:effectLst>
                  <a:outerShdw blurRad="38100" dist="38100" dir="2700000" algn="tl">
                    <a:srgbClr val="000000">
                      <a:alpha val="43137"/>
                    </a:srgbClr>
                  </a:outerShdw>
                </a:effectLst>
                <a:latin typeface="Arial Black" pitchFamily="34" charset="0"/>
              </a:rPr>
              <a:t>TACPAK “Lite” Inventory</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628650" y="2090167"/>
            <a:ext cx="3333750" cy="3853432"/>
          </a:xfrm>
          <a:prstGeom prst="rect">
            <a:avLst/>
          </a:prstGeom>
        </p:spPr>
        <p:txBody>
          <a:bodyPr vert="horz" lIns="91440" tIns="45720" rIns="91440" bIns="45720" rtlCol="0">
            <a:normAutofit/>
          </a:bodyPr>
          <a:lstStyle/>
          <a:p>
            <a:r>
              <a:rPr lang="en-US" sz="2400" dirty="0">
                <a:latin typeface="Arial Black" panose="020B0A04020102020204" pitchFamily="34" charset="0"/>
              </a:rPr>
              <a:t>TACPAK “LITE” (2016 version)</a:t>
            </a:r>
          </a:p>
          <a:p>
            <a:pPr lvl="1"/>
            <a:r>
              <a:rPr lang="en-US" sz="2400" dirty="0">
                <a:latin typeface="Arial Black" panose="020B0A04020102020204" pitchFamily="34" charset="0"/>
              </a:rPr>
              <a:t>Surface Tablet</a:t>
            </a:r>
          </a:p>
          <a:p>
            <a:pPr lvl="1"/>
            <a:r>
              <a:rPr lang="en-US" sz="2400" dirty="0">
                <a:latin typeface="Arial Black" panose="020B0A04020102020204" pitchFamily="34" charset="0"/>
              </a:rPr>
              <a:t>Head Phones</a:t>
            </a:r>
          </a:p>
          <a:p>
            <a:pPr lvl="1"/>
            <a:r>
              <a:rPr lang="en-US" sz="2400" dirty="0">
                <a:latin typeface="Arial Black" panose="020B0A04020102020204" pitchFamily="34" charset="0"/>
              </a:rPr>
              <a:t>Mouse</a:t>
            </a:r>
          </a:p>
          <a:p>
            <a:pPr lvl="1"/>
            <a:r>
              <a:rPr lang="en-US" sz="2400" dirty="0">
                <a:latin typeface="Arial Black" panose="020B0A04020102020204" pitchFamily="34" charset="0"/>
              </a:rPr>
              <a:t>WIFI</a:t>
            </a:r>
          </a:p>
          <a:p>
            <a:pPr lvl="1"/>
            <a:r>
              <a:rPr lang="en-US" sz="2400" dirty="0">
                <a:latin typeface="Arial Black" panose="020B0A04020102020204" pitchFamily="34" charset="0"/>
              </a:rPr>
              <a:t>Cell Phone</a:t>
            </a:r>
          </a:p>
        </p:txBody>
      </p:sp>
      <p:pic>
        <p:nvPicPr>
          <p:cNvPr id="10" name="Picture 9" descr="F:\VDF\0. State Active Duty (SAD)\2016\Bravo Co. SAD IMAR Team Photos\DSC00147_SPC Holland (L) and PFC Dixon (R).JPG">
            <a:extLst>
              <a:ext uri="{FF2B5EF4-FFF2-40B4-BE49-F238E27FC236}">
                <a16:creationId xmlns:a16="http://schemas.microsoft.com/office/drawing/2014/main" id="{6615A141-0536-4ECF-BEB1-183CCEAD9B03}"/>
              </a:ext>
            </a:extLst>
          </p:cNvPr>
          <p:cNvPicPr/>
          <p:nvPr/>
        </p:nvPicPr>
        <p:blipFill>
          <a:blip r:embed="rId5" cstate="email"/>
          <a:srcRect/>
          <a:stretch>
            <a:fillRect/>
          </a:stretch>
        </p:blipFill>
        <p:spPr bwMode="auto">
          <a:xfrm>
            <a:off x="4648200" y="2090167"/>
            <a:ext cx="3505200" cy="4463032"/>
          </a:xfrm>
          <a:prstGeom prst="rect">
            <a:avLst/>
          </a:prstGeom>
          <a:noFill/>
          <a:ln w="9525">
            <a:noFill/>
            <a:miter lim="800000"/>
            <a:headEnd/>
            <a:tailEnd/>
          </a:ln>
        </p:spPr>
      </p:pic>
    </p:spTree>
    <p:extLst>
      <p:ext uri="{BB962C8B-B14F-4D97-AF65-F5344CB8AC3E}">
        <p14:creationId xmlns:p14="http://schemas.microsoft.com/office/powerpoint/2010/main" val="401415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3100" dirty="0">
                <a:solidFill>
                  <a:srgbClr val="FFC000"/>
                </a:solidFill>
                <a:effectLst>
                  <a:outerShdw blurRad="38100" dist="38100" dir="2700000" algn="tl">
                    <a:srgbClr val="000000">
                      <a:alpha val="43137"/>
                    </a:srgbClr>
                  </a:outerShdw>
                </a:effectLst>
                <a:latin typeface="Arial Black" pitchFamily="34" charset="0"/>
              </a:rPr>
              <a:t>TACPAK “Heavy” Inventory</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4697796" y="2133277"/>
            <a:ext cx="4017418" cy="3853432"/>
          </a:xfrm>
          <a:prstGeom prst="rect">
            <a:avLst/>
          </a:prstGeom>
        </p:spPr>
        <p:txBody>
          <a:bodyPr vert="horz" lIns="91440" tIns="45720" rIns="91440" bIns="45720" rtlCol="0">
            <a:normAutofit fontScale="62500" lnSpcReduction="20000"/>
          </a:bodyPr>
          <a:lstStyle/>
          <a:p>
            <a:pPr marL="291465" indent="-278765">
              <a:spcBef>
                <a:spcPct val="20000"/>
              </a:spcBef>
              <a:tabLst>
                <a:tab pos="292100" algn="l"/>
              </a:tabLst>
            </a:pPr>
            <a:r>
              <a:rPr lang="en-US" sz="2400" dirty="0">
                <a:latin typeface="Arial Black" panose="020B0A04020102020204" pitchFamily="34" charset="0"/>
              </a:rPr>
              <a:t>INMARSAT BGAN Satellite Dish</a:t>
            </a:r>
          </a:p>
          <a:p>
            <a:pPr marL="291465" indent="-278765">
              <a:spcBef>
                <a:spcPct val="20000"/>
              </a:spcBef>
              <a:tabLst>
                <a:tab pos="292100" algn="l"/>
              </a:tabLst>
            </a:pPr>
            <a:r>
              <a:rPr lang="en-US" sz="2400" dirty="0" err="1">
                <a:latin typeface="Arial Black" panose="020B0A04020102020204" pitchFamily="34" charset="0"/>
              </a:rPr>
              <a:t>Visioneer</a:t>
            </a:r>
            <a:r>
              <a:rPr lang="en-US" sz="2400" dirty="0">
                <a:latin typeface="Arial Black" panose="020B0A04020102020204" pitchFamily="34" charset="0"/>
              </a:rPr>
              <a:t> XP100 Copy/Fax/Scanner</a:t>
            </a:r>
          </a:p>
          <a:p>
            <a:pPr marL="291465" indent="-278765">
              <a:spcBef>
                <a:spcPct val="20000"/>
              </a:spcBef>
              <a:tabLst>
                <a:tab pos="292100" algn="l"/>
              </a:tabLst>
            </a:pPr>
            <a:r>
              <a:rPr lang="en-US" sz="2400" dirty="0">
                <a:latin typeface="Arial Black" panose="020B0A04020102020204" pitchFamily="34" charset="0"/>
              </a:rPr>
              <a:t>D-Link Router</a:t>
            </a:r>
          </a:p>
          <a:p>
            <a:pPr marL="291465" indent="-278765">
              <a:spcBef>
                <a:spcPct val="20000"/>
              </a:spcBef>
              <a:tabLst>
                <a:tab pos="292100" algn="l"/>
              </a:tabLst>
            </a:pPr>
            <a:r>
              <a:rPr lang="en-US" sz="2400" dirty="0">
                <a:latin typeface="Arial Black" panose="020B0A04020102020204" pitchFamily="34" charset="0"/>
              </a:rPr>
              <a:t>30W Solar Cell with cords</a:t>
            </a:r>
          </a:p>
          <a:p>
            <a:pPr marL="291465" indent="-278765">
              <a:spcBef>
                <a:spcPct val="20000"/>
              </a:spcBef>
              <a:tabLst>
                <a:tab pos="292100" algn="l"/>
              </a:tabLst>
            </a:pPr>
            <a:r>
              <a:rPr lang="en-US" sz="2400" dirty="0">
                <a:latin typeface="Arial Black" panose="020B0A04020102020204" pitchFamily="34" charset="0"/>
              </a:rPr>
              <a:t>Panasonic CF-52 laptop computer</a:t>
            </a:r>
          </a:p>
          <a:p>
            <a:pPr marL="291465" indent="-278765">
              <a:spcBef>
                <a:spcPct val="20000"/>
              </a:spcBef>
              <a:tabLst>
                <a:tab pos="292100" algn="l"/>
              </a:tabLst>
            </a:pPr>
            <a:r>
              <a:rPr lang="en-US" sz="2400" dirty="0">
                <a:latin typeface="Arial Black" panose="020B0A04020102020204" pitchFamily="34" charset="0"/>
              </a:rPr>
              <a:t>308 TAC-PAK Power Center</a:t>
            </a:r>
          </a:p>
          <a:p>
            <a:pPr marL="291465" indent="-278765">
              <a:spcBef>
                <a:spcPct val="20000"/>
              </a:spcBef>
              <a:tabLst>
                <a:tab pos="292100" algn="l"/>
              </a:tabLst>
            </a:pPr>
            <a:r>
              <a:rPr lang="en-US" sz="2400" dirty="0">
                <a:latin typeface="Arial Black" panose="020B0A04020102020204" pitchFamily="34" charset="0"/>
              </a:rPr>
              <a:t>Canon </a:t>
            </a:r>
            <a:r>
              <a:rPr lang="en-US" sz="2400" dirty="0" err="1">
                <a:latin typeface="Arial Black" panose="020B0A04020102020204" pitchFamily="34" charset="0"/>
              </a:rPr>
              <a:t>Pixma</a:t>
            </a:r>
            <a:r>
              <a:rPr lang="en-US" sz="2400" dirty="0">
                <a:latin typeface="Arial Black" panose="020B0A04020102020204" pitchFamily="34" charset="0"/>
              </a:rPr>
              <a:t> iP90v Printer</a:t>
            </a:r>
          </a:p>
          <a:p>
            <a:pPr marL="291465" indent="-278765">
              <a:spcBef>
                <a:spcPct val="20000"/>
              </a:spcBef>
              <a:tabLst>
                <a:tab pos="292100" algn="l"/>
              </a:tabLst>
            </a:pPr>
            <a:r>
              <a:rPr lang="en-US" sz="2400" dirty="0">
                <a:latin typeface="Arial Black" panose="020B0A04020102020204" pitchFamily="34" charset="0"/>
              </a:rPr>
              <a:t>Canon </a:t>
            </a:r>
            <a:r>
              <a:rPr lang="en-US" sz="2400" dirty="0" err="1">
                <a:latin typeface="Arial Black" panose="020B0A04020102020204" pitchFamily="34" charset="0"/>
              </a:rPr>
              <a:t>Vixia</a:t>
            </a:r>
            <a:r>
              <a:rPr lang="en-US" sz="2400" dirty="0">
                <a:latin typeface="Arial Black" panose="020B0A04020102020204" pitchFamily="34" charset="0"/>
              </a:rPr>
              <a:t> HF10 Camera</a:t>
            </a:r>
          </a:p>
          <a:p>
            <a:pPr marL="291465" indent="-278765">
              <a:spcBef>
                <a:spcPct val="20000"/>
              </a:spcBef>
              <a:tabLst>
                <a:tab pos="292100" algn="l"/>
              </a:tabLst>
            </a:pPr>
            <a:r>
              <a:rPr lang="en-US" sz="2400" dirty="0">
                <a:latin typeface="Arial Black" panose="020B0A04020102020204" pitchFamily="34" charset="0"/>
              </a:rPr>
              <a:t>12V CD/AC Converter</a:t>
            </a:r>
          </a:p>
          <a:p>
            <a:pPr marL="291465" indent="-278765">
              <a:spcBef>
                <a:spcPct val="20000"/>
              </a:spcBef>
              <a:tabLst>
                <a:tab pos="292100" algn="l"/>
              </a:tabLst>
            </a:pPr>
            <a:r>
              <a:rPr lang="en-US" sz="2400" dirty="0" err="1">
                <a:latin typeface="Arial Black" panose="020B0A04020102020204" pitchFamily="34" charset="0"/>
              </a:rPr>
              <a:t>EarthMate</a:t>
            </a:r>
            <a:r>
              <a:rPr lang="en-US" sz="2400" dirty="0">
                <a:latin typeface="Arial Black" panose="020B0A04020102020204" pitchFamily="34" charset="0"/>
              </a:rPr>
              <a:t> GPS LT-40</a:t>
            </a:r>
          </a:p>
          <a:p>
            <a:pPr marL="291465" indent="-278765">
              <a:spcBef>
                <a:spcPct val="20000"/>
              </a:spcBef>
              <a:tabLst>
                <a:tab pos="292100" algn="l"/>
              </a:tabLst>
            </a:pPr>
            <a:r>
              <a:rPr lang="en-US" sz="2400" dirty="0">
                <a:latin typeface="Arial Black" panose="020B0A04020102020204" pitchFamily="34" charset="0"/>
              </a:rPr>
              <a:t>Iridium Satellite Phone</a:t>
            </a:r>
          </a:p>
          <a:p>
            <a:pPr marL="291465" indent="-278765">
              <a:spcBef>
                <a:spcPct val="20000"/>
              </a:spcBef>
              <a:tabLst>
                <a:tab pos="292100" algn="l"/>
              </a:tabLst>
            </a:pPr>
            <a:r>
              <a:rPr lang="en-US" sz="2400" dirty="0">
                <a:latin typeface="Arial Black" panose="020B0A04020102020204" pitchFamily="34" charset="0"/>
              </a:rPr>
              <a:t>Logitech Web Camera</a:t>
            </a:r>
          </a:p>
          <a:p>
            <a:pPr marL="291465" indent="-278765">
              <a:spcBef>
                <a:spcPct val="20000"/>
              </a:spcBef>
              <a:tabLst>
                <a:tab pos="292100" algn="l"/>
              </a:tabLst>
            </a:pPr>
            <a:r>
              <a:rPr lang="en-US" sz="2400" dirty="0">
                <a:latin typeface="Arial Black" panose="020B0A04020102020204" pitchFamily="34" charset="0"/>
              </a:rPr>
              <a:t>USB / RJ45 Adapter</a:t>
            </a:r>
          </a:p>
          <a:p>
            <a:pPr marL="291465" indent="-278765">
              <a:spcBef>
                <a:spcPct val="20000"/>
              </a:spcBef>
              <a:tabLst>
                <a:tab pos="292100" algn="l"/>
              </a:tabLst>
            </a:pPr>
            <a:r>
              <a:rPr lang="en-US" sz="2400" dirty="0">
                <a:latin typeface="Arial Black" panose="020B0A04020102020204" pitchFamily="34" charset="0"/>
              </a:rPr>
              <a:t>TAC-PAK DC &amp; AC plugs</a:t>
            </a:r>
          </a:p>
        </p:txBody>
      </p:sp>
      <p:sp>
        <p:nvSpPr>
          <p:cNvPr id="7" name="object 8">
            <a:extLst>
              <a:ext uri="{FF2B5EF4-FFF2-40B4-BE49-F238E27FC236}">
                <a16:creationId xmlns:a16="http://schemas.microsoft.com/office/drawing/2014/main" id="{F8B3D03C-8AC0-4052-83DA-7022871287D1}"/>
              </a:ext>
            </a:extLst>
          </p:cNvPr>
          <p:cNvSpPr/>
          <p:nvPr/>
        </p:nvSpPr>
        <p:spPr>
          <a:xfrm>
            <a:off x="282956" y="2090167"/>
            <a:ext cx="4289044" cy="37338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9096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Power Management</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indent="-457200">
              <a:lnSpc>
                <a:spcPct val="150000"/>
              </a:lnSpc>
              <a:tabLst>
                <a:tab pos="469265" algn="l"/>
                <a:tab pos="469900" algn="l"/>
              </a:tabLst>
            </a:pPr>
            <a:r>
              <a:rPr lang="en-US" sz="2400" dirty="0">
                <a:latin typeface="Arial Black" panose="020B0A04020102020204" pitchFamily="34" charset="0"/>
              </a:rPr>
              <a:t>AC: 110 / 240 volt</a:t>
            </a:r>
          </a:p>
          <a:p>
            <a:pPr marL="469900" indent="-457200">
              <a:lnSpc>
                <a:spcPct val="150000"/>
              </a:lnSpc>
              <a:tabLst>
                <a:tab pos="469265" algn="l"/>
                <a:tab pos="469900" algn="l"/>
              </a:tabLst>
            </a:pPr>
            <a:r>
              <a:rPr lang="en-US" sz="2400" dirty="0">
                <a:latin typeface="Arial Black" panose="020B0A04020102020204" pitchFamily="34" charset="0"/>
              </a:rPr>
              <a:t>DC: 10 – 34 volt</a:t>
            </a:r>
          </a:p>
          <a:p>
            <a:pPr marL="469900" indent="-457200">
              <a:lnSpc>
                <a:spcPct val="150000"/>
              </a:lnSpc>
              <a:tabLst>
                <a:tab pos="469265" algn="l"/>
                <a:tab pos="469900" algn="l"/>
              </a:tabLst>
            </a:pPr>
            <a:r>
              <a:rPr lang="en-US" sz="2400" dirty="0">
                <a:latin typeface="Arial Black" panose="020B0A04020102020204" pitchFamily="34" charset="0"/>
              </a:rPr>
              <a:t>Car / vehicle</a:t>
            </a:r>
          </a:p>
          <a:p>
            <a:pPr marL="469900" indent="-457200">
              <a:lnSpc>
                <a:spcPct val="150000"/>
              </a:lnSpc>
              <a:tabLst>
                <a:tab pos="469265" algn="l"/>
                <a:tab pos="469900" algn="l"/>
              </a:tabLst>
            </a:pPr>
            <a:r>
              <a:rPr lang="en-US" sz="2400" dirty="0">
                <a:latin typeface="Arial Black" panose="020B0A04020102020204" pitchFamily="34" charset="0"/>
              </a:rPr>
              <a:t>Solar Panel</a:t>
            </a:r>
          </a:p>
          <a:p>
            <a:pPr marL="469900" indent="-457200">
              <a:lnSpc>
                <a:spcPct val="150000"/>
              </a:lnSpc>
              <a:tabLst>
                <a:tab pos="469265" algn="l"/>
                <a:tab pos="469900" algn="l"/>
              </a:tabLst>
            </a:pPr>
            <a:r>
              <a:rPr lang="en-US" sz="2400" dirty="0">
                <a:latin typeface="Arial Black" panose="020B0A04020102020204" pitchFamily="34" charset="0"/>
              </a:rPr>
              <a:t>Battery (8 hours)</a:t>
            </a:r>
          </a:p>
        </p:txBody>
      </p:sp>
    </p:spTree>
    <p:extLst>
      <p:ext uri="{BB962C8B-B14F-4D97-AF65-F5344CB8AC3E}">
        <p14:creationId xmlns:p14="http://schemas.microsoft.com/office/powerpoint/2010/main" val="179610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Computer WLAN &amp; WIFI</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indent="-457200">
              <a:lnSpc>
                <a:spcPct val="150000"/>
              </a:lnSpc>
              <a:tabLst>
                <a:tab pos="469265" algn="l"/>
                <a:tab pos="469900" algn="l"/>
              </a:tabLst>
            </a:pPr>
            <a:r>
              <a:rPr lang="en-US" sz="2400" dirty="0">
                <a:latin typeface="Arial Black" panose="020B0A04020102020204" pitchFamily="34" charset="0"/>
              </a:rPr>
              <a:t>Hardened Laptop</a:t>
            </a:r>
          </a:p>
          <a:p>
            <a:pPr marL="469900" marR="942975" indent="-457200">
              <a:lnSpc>
                <a:spcPct val="150000"/>
              </a:lnSpc>
              <a:tabLst>
                <a:tab pos="469265" algn="l"/>
                <a:tab pos="469900" algn="l"/>
              </a:tabLst>
            </a:pPr>
            <a:r>
              <a:rPr lang="en-US" sz="2400" dirty="0">
                <a:latin typeface="Arial Black" panose="020B0A04020102020204" pitchFamily="34" charset="0"/>
              </a:rPr>
              <a:t>Detachable for better ergonomics</a:t>
            </a:r>
          </a:p>
          <a:p>
            <a:pPr marL="469900" indent="-457200">
              <a:lnSpc>
                <a:spcPct val="150000"/>
              </a:lnSpc>
              <a:tabLst>
                <a:tab pos="469265" algn="l"/>
                <a:tab pos="469900" algn="l"/>
              </a:tabLst>
            </a:pPr>
            <a:r>
              <a:rPr lang="en-US" sz="2400" dirty="0">
                <a:latin typeface="Arial Black" panose="020B0A04020102020204" pitchFamily="34" charset="0"/>
              </a:rPr>
              <a:t>Router</a:t>
            </a:r>
          </a:p>
          <a:p>
            <a:pPr marL="469900" indent="-457200">
              <a:lnSpc>
                <a:spcPct val="150000"/>
              </a:lnSpc>
              <a:tabLst>
                <a:tab pos="469265" algn="l"/>
                <a:tab pos="469900" algn="l"/>
              </a:tabLst>
            </a:pPr>
            <a:r>
              <a:rPr lang="en-US" sz="2400" dirty="0">
                <a:latin typeface="Arial Black" panose="020B0A04020102020204" pitchFamily="34" charset="0"/>
              </a:rPr>
              <a:t>Wired / wireless ethernet</a:t>
            </a:r>
          </a:p>
          <a:p>
            <a:pPr marL="469900" indent="-457200">
              <a:lnSpc>
                <a:spcPct val="150000"/>
              </a:lnSpc>
              <a:tabLst>
                <a:tab pos="469265" algn="l"/>
                <a:tab pos="469900" algn="l"/>
              </a:tabLst>
            </a:pPr>
            <a:r>
              <a:rPr lang="en-US" sz="2400" dirty="0">
                <a:latin typeface="Arial Black" panose="020B0A04020102020204" pitchFamily="34" charset="0"/>
              </a:rPr>
              <a:t>Battery</a:t>
            </a:r>
          </a:p>
          <a:p>
            <a:pPr marL="469900" marR="5080" indent="-457200">
              <a:lnSpc>
                <a:spcPct val="150000"/>
              </a:lnSpc>
              <a:tabLst>
                <a:tab pos="469265" algn="l"/>
                <a:tab pos="469900" algn="l"/>
              </a:tabLst>
            </a:pPr>
            <a:r>
              <a:rPr lang="en-US" sz="2400" dirty="0">
                <a:latin typeface="Arial Black" panose="020B0A04020102020204" pitchFamily="34" charset="0"/>
              </a:rPr>
              <a:t>Pre-loaded pre-configured  software</a:t>
            </a:r>
          </a:p>
        </p:txBody>
      </p:sp>
    </p:spTree>
    <p:extLst>
      <p:ext uri="{BB962C8B-B14F-4D97-AF65-F5344CB8AC3E}">
        <p14:creationId xmlns:p14="http://schemas.microsoft.com/office/powerpoint/2010/main" val="340874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Computer WLAN &amp; WIFI</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lnSpcReduction="10000"/>
          </a:bodyPr>
          <a:lstStyle/>
          <a:p>
            <a:pPr marL="291465" indent="-278765">
              <a:lnSpc>
                <a:spcPct val="150000"/>
              </a:lnSpc>
              <a:tabLst>
                <a:tab pos="292100" algn="l"/>
              </a:tabLst>
            </a:pPr>
            <a:r>
              <a:rPr lang="en-US" sz="2400" dirty="0">
                <a:latin typeface="Arial Black" panose="020B0A04020102020204" pitchFamily="34" charset="0"/>
              </a:rPr>
              <a:t>Wired and Wireless switch/router</a:t>
            </a:r>
          </a:p>
          <a:p>
            <a:pPr marL="687705" lvl="1" indent="-269875">
              <a:lnSpc>
                <a:spcPct val="150000"/>
              </a:lnSpc>
              <a:buFont typeface="Calibri" pitchFamily="34" charset="0"/>
              <a:buChar char="–"/>
              <a:tabLst>
                <a:tab pos="688340" algn="l"/>
              </a:tabLst>
            </a:pPr>
            <a:r>
              <a:rPr lang="en-US" sz="2000" dirty="0">
                <a:latin typeface="Arial Black" panose="020B0A04020102020204" pitchFamily="34" charset="0"/>
              </a:rPr>
              <a:t>Access and share data network</a:t>
            </a:r>
          </a:p>
          <a:p>
            <a:pPr marL="687705" lvl="1" indent="-269875">
              <a:lnSpc>
                <a:spcPct val="150000"/>
              </a:lnSpc>
              <a:buFont typeface="Calibri" pitchFamily="34" charset="0"/>
              <a:buChar char="–"/>
              <a:tabLst>
                <a:tab pos="688340" algn="l"/>
              </a:tabLst>
            </a:pPr>
            <a:r>
              <a:rPr lang="en-US" sz="2000" dirty="0">
                <a:latin typeface="Arial Black" panose="020B0A04020102020204" pitchFamily="34" charset="0"/>
              </a:rPr>
              <a:t>Interface with local LAN</a:t>
            </a:r>
          </a:p>
          <a:p>
            <a:pPr marL="291465" indent="-278765">
              <a:lnSpc>
                <a:spcPct val="150000"/>
              </a:lnSpc>
              <a:tabLst>
                <a:tab pos="292100" algn="l"/>
              </a:tabLst>
            </a:pPr>
            <a:r>
              <a:rPr lang="en-US" sz="2400" dirty="0">
                <a:latin typeface="Arial Black" panose="020B0A04020102020204" pitchFamily="34" charset="0"/>
              </a:rPr>
              <a:t>Cellular Air Card (Verizon)</a:t>
            </a:r>
          </a:p>
          <a:p>
            <a:pPr marL="687705" lvl="1" indent="-269875">
              <a:lnSpc>
                <a:spcPct val="150000"/>
              </a:lnSpc>
              <a:buFont typeface="Calibri" pitchFamily="34" charset="0"/>
              <a:buChar char="–"/>
              <a:tabLst>
                <a:tab pos="688340" algn="l"/>
              </a:tabLst>
            </a:pPr>
            <a:r>
              <a:rPr lang="en-US" sz="2000" dirty="0">
                <a:latin typeface="Arial Black" panose="020B0A04020102020204" pitchFamily="34" charset="0"/>
              </a:rPr>
              <a:t>High Speed (12 </a:t>
            </a:r>
            <a:r>
              <a:rPr lang="en-US" sz="2000" dirty="0" err="1">
                <a:latin typeface="Arial Black" panose="020B0A04020102020204" pitchFamily="34" charset="0"/>
              </a:rPr>
              <a:t>Mps</a:t>
            </a:r>
            <a:r>
              <a:rPr lang="en-US" sz="2000" dirty="0">
                <a:latin typeface="Arial Black" panose="020B0A04020102020204" pitchFamily="34" charset="0"/>
              </a:rPr>
              <a:t>) if available</a:t>
            </a:r>
          </a:p>
          <a:p>
            <a:pPr marL="291465" indent="-278765">
              <a:lnSpc>
                <a:spcPct val="150000"/>
              </a:lnSpc>
              <a:tabLst>
                <a:tab pos="292100" algn="l"/>
              </a:tabLst>
            </a:pPr>
            <a:r>
              <a:rPr lang="en-US" sz="2400" dirty="0">
                <a:latin typeface="Arial Black" panose="020B0A04020102020204" pitchFamily="34" charset="0"/>
              </a:rPr>
              <a:t>BGAN SATCOM Terminal</a:t>
            </a:r>
          </a:p>
          <a:p>
            <a:pPr marL="687705" lvl="1" indent="-269875">
              <a:lnSpc>
                <a:spcPct val="150000"/>
              </a:lnSpc>
              <a:buFont typeface="Calibri" pitchFamily="34" charset="0"/>
              <a:buChar char="–"/>
              <a:tabLst>
                <a:tab pos="688340" algn="l"/>
              </a:tabLst>
            </a:pPr>
            <a:r>
              <a:rPr lang="en-US" sz="2000" dirty="0">
                <a:latin typeface="Arial Black" panose="020B0A04020102020204" pitchFamily="34" charset="0"/>
              </a:rPr>
              <a:t>Mid Speed (492 </a:t>
            </a:r>
            <a:r>
              <a:rPr lang="en-US" sz="2000" dirty="0" err="1">
                <a:latin typeface="Arial Black" panose="020B0A04020102020204" pitchFamily="34" charset="0"/>
              </a:rPr>
              <a:t>Kbs</a:t>
            </a:r>
            <a:r>
              <a:rPr lang="en-US" sz="2000" dirty="0">
                <a:latin typeface="Arial Black" panose="020B0A04020102020204" pitchFamily="34" charset="0"/>
              </a:rPr>
              <a:t> or 256 </a:t>
            </a:r>
            <a:r>
              <a:rPr lang="en-US" sz="2000" dirty="0" err="1">
                <a:latin typeface="Arial Black" panose="020B0A04020102020204" pitchFamily="34" charset="0"/>
              </a:rPr>
              <a:t>Kbs</a:t>
            </a:r>
            <a:r>
              <a:rPr lang="en-US" sz="2000" dirty="0">
                <a:latin typeface="Arial Black" panose="020B0A04020102020204" pitchFamily="34" charset="0"/>
              </a:rPr>
              <a:t>)</a:t>
            </a:r>
          </a:p>
        </p:txBody>
      </p:sp>
    </p:spTree>
    <p:extLst>
      <p:ext uri="{BB962C8B-B14F-4D97-AF65-F5344CB8AC3E}">
        <p14:creationId xmlns:p14="http://schemas.microsoft.com/office/powerpoint/2010/main" val="200767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Printer &amp; Scanner</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marR="1456690" indent="-457200">
              <a:lnSpc>
                <a:spcPct val="150000"/>
              </a:lnSpc>
              <a:tabLst>
                <a:tab pos="469265" algn="l"/>
                <a:tab pos="469900" algn="l"/>
              </a:tabLst>
            </a:pPr>
            <a:r>
              <a:rPr lang="en-US" dirty="0">
                <a:latin typeface="Arial Black" panose="020B0A04020102020204" pitchFamily="34" charset="0"/>
              </a:rPr>
              <a:t>Ink Jet Printer:  B&amp;W or Color</a:t>
            </a:r>
          </a:p>
          <a:p>
            <a:pPr marL="469900" indent="-457200">
              <a:lnSpc>
                <a:spcPct val="150000"/>
              </a:lnSpc>
              <a:tabLst>
                <a:tab pos="469265" algn="l"/>
                <a:tab pos="469900" algn="l"/>
              </a:tabLst>
            </a:pPr>
            <a:r>
              <a:rPr lang="en-US" dirty="0">
                <a:latin typeface="Arial Black" panose="020B0A04020102020204" pitchFamily="34" charset="0"/>
              </a:rPr>
              <a:t>Scanner:  600 Dpi / 24-bit color</a:t>
            </a:r>
          </a:p>
          <a:p>
            <a:pPr marL="469900" indent="-457200">
              <a:lnSpc>
                <a:spcPct val="150000"/>
              </a:lnSpc>
              <a:tabLst>
                <a:tab pos="469265" algn="l"/>
                <a:tab pos="469900" algn="l"/>
              </a:tabLst>
            </a:pPr>
            <a:r>
              <a:rPr lang="en-US" dirty="0">
                <a:latin typeface="Arial Black" panose="020B0A04020102020204" pitchFamily="34" charset="0"/>
              </a:rPr>
              <a:t>Copy: Scan then Print</a:t>
            </a:r>
          </a:p>
        </p:txBody>
      </p:sp>
    </p:spTree>
    <p:extLst>
      <p:ext uri="{BB962C8B-B14F-4D97-AF65-F5344CB8AC3E}">
        <p14:creationId xmlns:p14="http://schemas.microsoft.com/office/powerpoint/2010/main" val="55050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GPS / Video / Camera</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marR="500380" indent="-457200">
              <a:lnSpc>
                <a:spcPct val="150000"/>
              </a:lnSpc>
              <a:tabLst>
                <a:tab pos="469265" algn="l"/>
                <a:tab pos="469900" algn="l"/>
              </a:tabLst>
            </a:pPr>
            <a:r>
              <a:rPr lang="en-US" dirty="0" err="1">
                <a:latin typeface="Arial Black" panose="020B0A04020102020204" pitchFamily="34" charset="0"/>
              </a:rPr>
              <a:t>EarthMate</a:t>
            </a:r>
            <a:r>
              <a:rPr lang="en-US" dirty="0">
                <a:latin typeface="Arial Black" panose="020B0A04020102020204" pitchFamily="34" charset="0"/>
              </a:rPr>
              <a:t> GPS LT-40:  air or ground mode</a:t>
            </a:r>
          </a:p>
          <a:p>
            <a:pPr marL="469900" marR="676910" indent="-457200">
              <a:lnSpc>
                <a:spcPct val="150000"/>
              </a:lnSpc>
              <a:tabLst>
                <a:tab pos="469265" algn="l"/>
                <a:tab pos="469900" algn="l"/>
              </a:tabLst>
            </a:pPr>
            <a:r>
              <a:rPr lang="en-US" dirty="0">
                <a:latin typeface="Arial Black" panose="020B0A04020102020204" pitchFamily="34" charset="0"/>
              </a:rPr>
              <a:t>Canon </a:t>
            </a:r>
            <a:r>
              <a:rPr lang="en-US" dirty="0" err="1">
                <a:latin typeface="Arial Black" panose="020B0A04020102020204" pitchFamily="34" charset="0"/>
              </a:rPr>
              <a:t>Vixia</a:t>
            </a:r>
            <a:r>
              <a:rPr lang="en-US" dirty="0">
                <a:latin typeface="Arial Black" panose="020B0A04020102020204" pitchFamily="34" charset="0"/>
              </a:rPr>
              <a:t> Camera:  video or still photos</a:t>
            </a:r>
          </a:p>
          <a:p>
            <a:pPr marL="469900" indent="-457200">
              <a:lnSpc>
                <a:spcPct val="150000"/>
              </a:lnSpc>
              <a:tabLst>
                <a:tab pos="469265" algn="l"/>
                <a:tab pos="469900" algn="l"/>
              </a:tabLst>
            </a:pPr>
            <a:r>
              <a:rPr lang="en-US" dirty="0">
                <a:latin typeface="Arial Black" panose="020B0A04020102020204" pitchFamily="34" charset="0"/>
              </a:rPr>
              <a:t>SD Cards into Computer</a:t>
            </a:r>
          </a:p>
          <a:p>
            <a:pPr marL="469900" indent="-457200">
              <a:lnSpc>
                <a:spcPct val="150000"/>
              </a:lnSpc>
              <a:tabLst>
                <a:tab pos="469265" algn="l"/>
                <a:tab pos="469900" algn="l"/>
              </a:tabLst>
            </a:pPr>
            <a:r>
              <a:rPr lang="en-US" dirty="0">
                <a:latin typeface="Arial Black" panose="020B0A04020102020204" pitchFamily="34" charset="0"/>
              </a:rPr>
              <a:t>Logitech </a:t>
            </a:r>
            <a:r>
              <a:rPr lang="en-US" dirty="0" err="1">
                <a:latin typeface="Arial Black" panose="020B0A04020102020204" pitchFamily="34" charset="0"/>
              </a:rPr>
              <a:t>WebCam</a:t>
            </a:r>
            <a:endParaRPr lang="en-US" dirty="0">
              <a:latin typeface="Arial Black" panose="020B0A04020102020204" pitchFamily="34" charset="0"/>
            </a:endParaRPr>
          </a:p>
        </p:txBody>
      </p:sp>
    </p:spTree>
    <p:extLst>
      <p:ext uri="{BB962C8B-B14F-4D97-AF65-F5344CB8AC3E}">
        <p14:creationId xmlns:p14="http://schemas.microsoft.com/office/powerpoint/2010/main" val="272529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9" name="Rectangle 7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sz="3500">
                <a:latin typeface="Arial Black" pitchFamily="34" charset="0"/>
              </a:rPr>
              <a:t>COM </a:t>
            </a:r>
            <a:r>
              <a:rPr lang="en-US" sz="3500" dirty="0">
                <a:latin typeface="Arial Black" pitchFamily="34" charset="0"/>
              </a:rPr>
              <a:t>102 Purpose</a:t>
            </a:r>
          </a:p>
        </p:txBody>
      </p:sp>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616136" y="2121762"/>
            <a:ext cx="4653738" cy="3626917"/>
          </a:xfrm>
        </p:spPr>
        <p:txBody>
          <a:bodyPr>
            <a:normAutofit lnSpcReduction="10000"/>
          </a:bodyPr>
          <a:lstStyle/>
          <a:p>
            <a:pPr>
              <a:buFontTx/>
              <a:buNone/>
            </a:pPr>
            <a:r>
              <a:rPr lang="en-US" sz="1300" i="1" u="sng" dirty="0">
                <a:latin typeface="Arial Black" panose="020B0A04020102020204" pitchFamily="34" charset="0"/>
                <a:cs typeface="Calibri" panose="020F0502020204030204" pitchFamily="34" charset="0"/>
              </a:rPr>
              <a:t>Action</a:t>
            </a:r>
            <a:r>
              <a:rPr lang="en-US" sz="1300" i="1" dirty="0">
                <a:latin typeface="Arial Black" panose="020B0A04020102020204" pitchFamily="34" charset="0"/>
                <a:cs typeface="Calibri" panose="020F0502020204030204" pitchFamily="34" charset="0"/>
              </a:rPr>
              <a:t>:</a:t>
            </a:r>
            <a:r>
              <a:rPr lang="en-US" sz="1300" dirty="0">
                <a:latin typeface="Arial Black" panose="020B0A04020102020204" pitchFamily="34" charset="0"/>
                <a:cs typeface="Calibri" panose="020F0502020204030204" pitchFamily="34" charset="0"/>
              </a:rPr>
              <a:t> </a:t>
            </a:r>
            <a:r>
              <a:rPr lang="en-US" sz="1300" i="1" dirty="0">
                <a:latin typeface="Arial Black" panose="020B0A04020102020204" pitchFamily="34" charset="0"/>
                <a:cs typeface="Calibri" panose="020F0502020204030204" pitchFamily="34" charset="0"/>
              </a:rPr>
              <a:t>Discuss TACPAK operations and equipment, IMAR team functions, and provide overview of emergency agencies with whom the VDF interacts</a:t>
            </a:r>
          </a:p>
          <a:p>
            <a:pPr>
              <a:buFontTx/>
              <a:buNone/>
            </a:pPr>
            <a:r>
              <a:rPr lang="en-US" sz="1300" dirty="0">
                <a:latin typeface="Arial Black" panose="020B0A04020102020204" pitchFamily="34" charset="0"/>
                <a:cs typeface="Calibri" panose="020F0502020204030204" pitchFamily="34" charset="0"/>
              </a:rPr>
              <a:t>	    </a:t>
            </a:r>
          </a:p>
          <a:p>
            <a:pPr>
              <a:buFontTx/>
              <a:buNone/>
            </a:pPr>
            <a:r>
              <a:rPr lang="en-US" sz="1300" i="1" u="sng" dirty="0">
                <a:latin typeface="Arial Black" panose="020B0A04020102020204" pitchFamily="34" charset="0"/>
                <a:cs typeface="Calibri" panose="020F0502020204030204" pitchFamily="34" charset="0"/>
              </a:rPr>
              <a:t>Conditions</a:t>
            </a:r>
            <a:r>
              <a:rPr lang="en-US" sz="1300" i="1" dirty="0">
                <a:latin typeface="Arial Black" panose="020B0A04020102020204" pitchFamily="34" charset="0"/>
                <a:cs typeface="Calibri" panose="020F0502020204030204" pitchFamily="34" charset="0"/>
              </a:rPr>
              <a:t>: Interactive classroom</a:t>
            </a:r>
            <a:endParaRPr lang="en-US" sz="1300" dirty="0">
              <a:latin typeface="Arial Black" panose="020B0A04020102020204" pitchFamily="34" charset="0"/>
              <a:cs typeface="Calibri" panose="020F0502020204030204" pitchFamily="34" charset="0"/>
            </a:endParaRPr>
          </a:p>
          <a:p>
            <a:pPr>
              <a:buFontTx/>
              <a:buNone/>
            </a:pPr>
            <a:endParaRPr lang="en-US" sz="1300" dirty="0">
              <a:latin typeface="Arial Black" panose="020B0A04020102020204" pitchFamily="34" charset="0"/>
              <a:cs typeface="Calibri" panose="020F0502020204030204" pitchFamily="34" charset="0"/>
            </a:endParaRPr>
          </a:p>
          <a:p>
            <a:pPr>
              <a:buNone/>
            </a:pPr>
            <a:r>
              <a:rPr lang="en-US" sz="1300" i="1" u="sng" dirty="0">
                <a:latin typeface="Arial Black" panose="020B0A04020102020204" pitchFamily="34" charset="0"/>
                <a:cs typeface="Calibri" panose="020F0502020204030204" pitchFamily="34" charset="0"/>
              </a:rPr>
              <a:t>Standard</a:t>
            </a:r>
            <a:r>
              <a:rPr lang="en-US" sz="1300" i="1" dirty="0">
                <a:latin typeface="Arial Black" panose="020B0A04020102020204" pitchFamily="34" charset="0"/>
                <a:cs typeface="Calibri" panose="020F0502020204030204" pitchFamily="34" charset="0"/>
              </a:rPr>
              <a:t>: Be able to recognize TACPAK for IMAR team deployment</a:t>
            </a:r>
          </a:p>
          <a:p>
            <a:pPr>
              <a:buNone/>
            </a:pPr>
            <a:endParaRPr lang="en-US" sz="1300" dirty="0">
              <a:latin typeface="Arial Black" panose="020B0A04020102020204" pitchFamily="34" charset="0"/>
              <a:cs typeface="Calibri" panose="020F0502020204030204" pitchFamily="34" charset="0"/>
            </a:endParaRPr>
          </a:p>
          <a:p>
            <a:r>
              <a:rPr lang="en-US" sz="1300" dirty="0">
                <a:latin typeface="Arial Black" panose="020B0A04020102020204" pitchFamily="34" charset="0"/>
                <a:cs typeface="Calibri" panose="020F0502020204030204" pitchFamily="34" charset="0"/>
              </a:rPr>
              <a:t>*SILENCE CELLPHONES</a:t>
            </a:r>
          </a:p>
          <a:p>
            <a:r>
              <a:rPr lang="en-US" sz="1300" dirty="0">
                <a:latin typeface="Arial Black" panose="020B0A04020102020204" pitchFamily="34" charset="0"/>
                <a:cs typeface="Calibri" panose="020F0502020204030204" pitchFamily="34" charset="0"/>
              </a:rPr>
              <a:t>*50/10 TIMEKEEPER</a:t>
            </a:r>
          </a:p>
          <a:p>
            <a:r>
              <a:rPr lang="en-US" sz="1300" dirty="0">
                <a:latin typeface="Arial Black" panose="020B0A04020102020204" pitchFamily="34" charset="0"/>
                <a:cs typeface="Calibri" panose="020F0502020204030204" pitchFamily="34" charset="0"/>
              </a:rPr>
              <a:t>*SIGN IN FOR CREDIT</a:t>
            </a:r>
          </a:p>
          <a:p>
            <a:r>
              <a:rPr lang="en-US" sz="1300" dirty="0">
                <a:latin typeface="Arial Black" panose="020B0A04020102020204" pitchFamily="34" charset="0"/>
                <a:cs typeface="Calibri" panose="020F0502020204030204" pitchFamily="34" charset="0"/>
              </a:rPr>
              <a:t>*TESTABLE</a:t>
            </a:r>
          </a:p>
          <a:p>
            <a:r>
              <a:rPr lang="en-US" sz="1300" dirty="0">
                <a:latin typeface="Arial Black" panose="020B0A04020102020204" pitchFamily="34" charset="0"/>
                <a:cs typeface="Calibri" panose="020F0502020204030204" pitchFamily="34" charset="0"/>
              </a:rPr>
              <a:t>*SAFETY BRIEF</a:t>
            </a:r>
          </a:p>
          <a:p>
            <a:pPr marL="0" indent="0">
              <a:buNone/>
            </a:pPr>
            <a:endParaRPr lang="en-US" sz="1300" dirty="0"/>
          </a:p>
        </p:txBody>
      </p:sp>
      <p:pic>
        <p:nvPicPr>
          <p:cNvPr id="6147" name="Picture 3" descr="320px-Seal_of_Virginia.svg.png"/>
          <p:cNvPicPr>
            <a:picLocks noChangeAspect="1"/>
          </p:cNvPicPr>
          <p:nvPr/>
        </p:nvPicPr>
        <p:blipFill>
          <a:blip r:embed="rId3" cstate="print"/>
          <a:stretch>
            <a:fillRect/>
          </a:stretch>
        </p:blipFill>
        <p:spPr bwMode="auto">
          <a:xfrm>
            <a:off x="6245066" y="306909"/>
            <a:ext cx="2286000" cy="2286000"/>
          </a:xfrm>
          <a:prstGeom prst="rect">
            <a:avLst/>
          </a:prstGeom>
          <a:noFill/>
        </p:spPr>
      </p:pic>
      <p:pic>
        <p:nvPicPr>
          <p:cNvPr id="7" name="Picture 6">
            <a:extLst>
              <a:ext uri="{FF2B5EF4-FFF2-40B4-BE49-F238E27FC236}">
                <a16:creationId xmlns:a16="http://schemas.microsoft.com/office/drawing/2014/main" id="{55FBEB0A-469D-4625-B6A9-652FC37A4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587" y="2828925"/>
            <a:ext cx="2236959" cy="3388994"/>
          </a:xfrm>
          <a:prstGeom prst="rect">
            <a:avLst/>
          </a:prstGeom>
        </p:spPr>
      </p:pic>
    </p:spTree>
    <p:extLst>
      <p:ext uri="{BB962C8B-B14F-4D97-AF65-F5344CB8AC3E}">
        <p14:creationId xmlns:p14="http://schemas.microsoft.com/office/powerpoint/2010/main" val="118108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Telephony: Terr. &amp; Sat.</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marR="1024890" indent="-457200">
              <a:lnSpc>
                <a:spcPct val="150000"/>
              </a:lnSpc>
              <a:tabLst>
                <a:tab pos="469265" algn="l"/>
                <a:tab pos="469900" algn="l"/>
              </a:tabLst>
            </a:pPr>
            <a:r>
              <a:rPr lang="en-US" dirty="0">
                <a:latin typeface="Arial Black" panose="020B0A04020102020204" pitchFamily="34" charset="0"/>
              </a:rPr>
              <a:t>Voice Over In6ernet Protocol  (VoIP): Skype or Handset)</a:t>
            </a:r>
          </a:p>
          <a:p>
            <a:pPr marL="469900" marR="1032510" indent="-457200">
              <a:lnSpc>
                <a:spcPct val="150000"/>
              </a:lnSpc>
              <a:tabLst>
                <a:tab pos="469265" algn="l"/>
                <a:tab pos="469900" algn="l"/>
              </a:tabLst>
            </a:pPr>
            <a:r>
              <a:rPr lang="en-US" dirty="0">
                <a:latin typeface="Arial Black" panose="020B0A04020102020204" pitchFamily="34" charset="0"/>
              </a:rPr>
              <a:t>Iridium Satellite Phone  (</a:t>
            </a:r>
            <a:r>
              <a:rPr lang="en-US" dirty="0" err="1">
                <a:latin typeface="Arial Black" panose="020B0A04020102020204" pitchFamily="34" charset="0"/>
              </a:rPr>
              <a:t>SATPhone</a:t>
            </a:r>
            <a:r>
              <a:rPr lang="en-US" dirty="0">
                <a:latin typeface="Arial Black" panose="020B0A04020102020204" pitchFamily="34" charset="0"/>
              </a:rPr>
              <a:t>): Handheld Phone</a:t>
            </a:r>
          </a:p>
          <a:p>
            <a:pPr marL="469900" marR="5080" indent="-457200">
              <a:lnSpc>
                <a:spcPct val="150000"/>
              </a:lnSpc>
              <a:tabLst>
                <a:tab pos="469265" algn="l"/>
                <a:tab pos="469900" algn="l"/>
              </a:tabLst>
            </a:pPr>
            <a:r>
              <a:rPr lang="en-US" dirty="0">
                <a:latin typeface="Arial Black" panose="020B0A04020102020204" pitchFamily="34" charset="0"/>
              </a:rPr>
              <a:t>Broadband Global Area Network  (BGAN) Satellite Communications  (SATCOM)</a:t>
            </a:r>
          </a:p>
        </p:txBody>
      </p:sp>
    </p:spTree>
    <p:extLst>
      <p:ext uri="{BB962C8B-B14F-4D97-AF65-F5344CB8AC3E}">
        <p14:creationId xmlns:p14="http://schemas.microsoft.com/office/powerpoint/2010/main" val="41466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9" name="Content Placeholder 6">
            <a:extLst>
              <a:ext uri="{FF2B5EF4-FFF2-40B4-BE49-F238E27FC236}">
                <a16:creationId xmlns:a16="http://schemas.microsoft.com/office/drawing/2014/main" id="{9ED9C678-B582-43DA-A84D-C6D811FC8547}"/>
              </a:ext>
            </a:extLst>
          </p:cNvPr>
          <p:cNvSpPr txBox="1">
            <a:spLocks noGrp="1"/>
          </p:cNvSpPr>
          <p:nvPr>
            <p:ph idx="1"/>
          </p:nvPr>
        </p:nvSpPr>
        <p:spPr>
          <a:xfrm>
            <a:off x="762000" y="2133277"/>
            <a:ext cx="7953214" cy="3853432"/>
          </a:xfrm>
          <a:prstGeom prst="rect">
            <a:avLst/>
          </a:prstGeom>
        </p:spPr>
        <p:txBody>
          <a:bodyPr vert="horz" lIns="91440" tIns="45720" rIns="91440" bIns="45720" rtlCol="0">
            <a:normAutofit/>
          </a:bodyPr>
          <a:lstStyle/>
          <a:p>
            <a:pPr marL="469900" indent="-457200">
              <a:lnSpc>
                <a:spcPct val="150000"/>
              </a:lnSpc>
              <a:buNone/>
              <a:tabLst>
                <a:tab pos="469265" algn="l"/>
                <a:tab pos="469900" algn="l"/>
              </a:tabLst>
            </a:pPr>
            <a:r>
              <a:rPr lang="en-US" sz="2000" dirty="0">
                <a:latin typeface="Arial Black" panose="020B0A04020102020204" pitchFamily="34" charset="0"/>
              </a:rPr>
              <a:t>BASIC STEPS</a:t>
            </a:r>
          </a:p>
          <a:p>
            <a:pPr marL="927100" lvl="1" indent="-514350">
              <a:lnSpc>
                <a:spcPct val="150000"/>
              </a:lnSpc>
              <a:buFont typeface="+mj-lt"/>
              <a:buAutoNum type="arabicPeriod"/>
              <a:tabLst>
                <a:tab pos="469265" algn="l"/>
                <a:tab pos="469900" algn="l"/>
              </a:tabLst>
            </a:pPr>
            <a:r>
              <a:rPr lang="en-US" sz="2000" dirty="0">
                <a:latin typeface="Arial Black" panose="020B0A04020102020204" pitchFamily="34" charset="0"/>
              </a:rPr>
              <a:t>Place TACPAK on Sturdy Flat Surface</a:t>
            </a:r>
          </a:p>
          <a:p>
            <a:pPr marL="927100" lvl="1" indent="-514350">
              <a:lnSpc>
                <a:spcPct val="150000"/>
              </a:lnSpc>
              <a:buFont typeface="+mj-lt"/>
              <a:buAutoNum type="arabicPeriod"/>
              <a:tabLst>
                <a:tab pos="469265" algn="l"/>
                <a:tab pos="469900" algn="l"/>
              </a:tabLst>
            </a:pPr>
            <a:r>
              <a:rPr lang="en-US" sz="2000" dirty="0">
                <a:latin typeface="Arial Black" panose="020B0A04020102020204" pitchFamily="34" charset="0"/>
              </a:rPr>
              <a:t>Open and Identify All Cables</a:t>
            </a:r>
          </a:p>
          <a:p>
            <a:pPr marL="927100" lvl="1" indent="-514350">
              <a:lnSpc>
                <a:spcPct val="150000"/>
              </a:lnSpc>
              <a:buFont typeface="+mj-lt"/>
              <a:buAutoNum type="arabicPeriod"/>
              <a:tabLst>
                <a:tab pos="469265" algn="l"/>
                <a:tab pos="469900" algn="l"/>
              </a:tabLst>
            </a:pPr>
            <a:r>
              <a:rPr lang="en-US" sz="2000" dirty="0">
                <a:latin typeface="Arial Black" panose="020B0A04020102020204" pitchFamily="34" charset="0"/>
              </a:rPr>
              <a:t>Connect All Power and Data Cables</a:t>
            </a:r>
          </a:p>
          <a:p>
            <a:pPr marL="927100" lvl="1" indent="-514350">
              <a:lnSpc>
                <a:spcPct val="150000"/>
              </a:lnSpc>
              <a:buFont typeface="+mj-lt"/>
              <a:buAutoNum type="arabicPeriod"/>
              <a:tabLst>
                <a:tab pos="469265" algn="l"/>
                <a:tab pos="469900" algn="l"/>
              </a:tabLst>
            </a:pPr>
            <a:r>
              <a:rPr lang="en-US" sz="2000" dirty="0">
                <a:latin typeface="Arial Black" panose="020B0A04020102020204" pitchFamily="34" charset="0"/>
              </a:rPr>
              <a:t>Turn on Master power Switch</a:t>
            </a:r>
          </a:p>
          <a:p>
            <a:pPr marL="927100" lvl="1" indent="-514350">
              <a:lnSpc>
                <a:spcPct val="150000"/>
              </a:lnSpc>
              <a:buFont typeface="+mj-lt"/>
              <a:buAutoNum type="arabicPeriod"/>
              <a:tabLst>
                <a:tab pos="469265" algn="l"/>
                <a:tab pos="469900" algn="l"/>
              </a:tabLst>
            </a:pPr>
            <a:r>
              <a:rPr lang="en-US" sz="2000" dirty="0">
                <a:latin typeface="Arial Black" panose="020B0A04020102020204" pitchFamily="34" charset="0"/>
              </a:rPr>
              <a:t>Power Up All Components</a:t>
            </a:r>
          </a:p>
        </p:txBody>
      </p:sp>
    </p:spTree>
    <p:extLst>
      <p:ext uri="{BB962C8B-B14F-4D97-AF65-F5344CB8AC3E}">
        <p14:creationId xmlns:p14="http://schemas.microsoft.com/office/powerpoint/2010/main" val="189572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762000" y="1981201"/>
            <a:ext cx="7953375" cy="762000"/>
          </a:xfrm>
        </p:spPr>
        <p:txBody>
          <a:bodyPr vert="horz" lIns="91440" tIns="45720" rIns="91440" bIns="45720" rtlCol="0">
            <a:normAutofit lnSpcReduction="10000"/>
          </a:bodyPr>
          <a:lstStyle/>
          <a:p>
            <a:pPr marL="469900" indent="-457200">
              <a:tabLst>
                <a:tab pos="469265" algn="l"/>
                <a:tab pos="469900" algn="l"/>
              </a:tabLst>
            </a:pPr>
            <a:r>
              <a:rPr lang="en-US" dirty="0">
                <a:latin typeface="Arial Black" panose="020B0A04020102020204" pitchFamily="34" charset="0"/>
              </a:rPr>
              <a:t>Place TACPAK on Sturdy Flat Surface</a:t>
            </a:r>
          </a:p>
          <a:p>
            <a:pPr marL="469900" indent="-457200">
              <a:tabLst>
                <a:tab pos="469265" algn="l"/>
                <a:tab pos="469900" algn="l"/>
              </a:tabLst>
            </a:pPr>
            <a:r>
              <a:rPr lang="en-US" dirty="0">
                <a:latin typeface="Arial Black" panose="020B0A04020102020204" pitchFamily="34" charset="0"/>
              </a:rPr>
              <a:t>Open and Identify All Cables</a:t>
            </a:r>
          </a:p>
          <a:p>
            <a:pPr marL="469900" indent="-457200">
              <a:tabLst>
                <a:tab pos="469265" algn="l"/>
                <a:tab pos="469900" algn="l"/>
              </a:tabLst>
            </a:pPr>
            <a:endParaRPr lang="en-US" dirty="0"/>
          </a:p>
        </p:txBody>
      </p:sp>
      <p:sp>
        <p:nvSpPr>
          <p:cNvPr id="7" name="object 18">
            <a:extLst>
              <a:ext uri="{FF2B5EF4-FFF2-40B4-BE49-F238E27FC236}">
                <a16:creationId xmlns:a16="http://schemas.microsoft.com/office/drawing/2014/main" id="{70752417-7077-4EAC-904D-E6E154B4192C}"/>
              </a:ext>
            </a:extLst>
          </p:cNvPr>
          <p:cNvSpPr/>
          <p:nvPr/>
        </p:nvSpPr>
        <p:spPr>
          <a:xfrm>
            <a:off x="1676400" y="2743201"/>
            <a:ext cx="5791200" cy="37338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0129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762000" y="1981200"/>
            <a:ext cx="7953375" cy="1219199"/>
          </a:xfrm>
        </p:spPr>
        <p:txBody>
          <a:bodyPr vert="horz" lIns="91440" tIns="45720" rIns="91440" bIns="45720" rtlCol="0">
            <a:normAutofit/>
          </a:bodyPr>
          <a:lstStyle/>
          <a:p>
            <a:pPr marL="469900" indent="-457200">
              <a:tabLst>
                <a:tab pos="469265" algn="l"/>
                <a:tab pos="469900" algn="l"/>
              </a:tabLst>
            </a:pPr>
            <a:r>
              <a:rPr lang="en-US" dirty="0">
                <a:latin typeface="Arial Black" panose="020B0A04020102020204" pitchFamily="34" charset="0"/>
              </a:rPr>
              <a:t>Connect All Power and Data Cables</a:t>
            </a:r>
          </a:p>
          <a:p>
            <a:pPr marL="469900" indent="-457200">
              <a:tabLst>
                <a:tab pos="469265" algn="l"/>
                <a:tab pos="469900" algn="l"/>
              </a:tabLst>
            </a:pPr>
            <a:r>
              <a:rPr lang="en-US" dirty="0">
                <a:latin typeface="Arial Black" panose="020B0A04020102020204" pitchFamily="34" charset="0"/>
              </a:rPr>
              <a:t>Turn on Master Power Switch</a:t>
            </a:r>
          </a:p>
          <a:p>
            <a:pPr marL="469900" indent="-457200">
              <a:tabLst>
                <a:tab pos="469265" algn="l"/>
                <a:tab pos="469900" algn="l"/>
              </a:tabLst>
            </a:pPr>
            <a:r>
              <a:rPr lang="en-US" dirty="0">
                <a:latin typeface="Arial Black" panose="020B0A04020102020204" pitchFamily="34" charset="0"/>
              </a:rPr>
              <a:t>Check TACPAK Battery Level</a:t>
            </a:r>
          </a:p>
          <a:p>
            <a:pPr marL="469900" indent="-457200">
              <a:tabLst>
                <a:tab pos="469265" algn="l"/>
                <a:tab pos="469900" algn="l"/>
              </a:tabLst>
            </a:pPr>
            <a:endParaRPr lang="en-US" dirty="0"/>
          </a:p>
        </p:txBody>
      </p:sp>
      <p:sp>
        <p:nvSpPr>
          <p:cNvPr id="8" name="object 23">
            <a:extLst>
              <a:ext uri="{FF2B5EF4-FFF2-40B4-BE49-F238E27FC236}">
                <a16:creationId xmlns:a16="http://schemas.microsoft.com/office/drawing/2014/main" id="{DD0A80CF-7DD8-4159-BE9A-BC4180BE9F63}"/>
              </a:ext>
            </a:extLst>
          </p:cNvPr>
          <p:cNvSpPr/>
          <p:nvPr/>
        </p:nvSpPr>
        <p:spPr>
          <a:xfrm>
            <a:off x="1143000" y="3352800"/>
            <a:ext cx="6477000" cy="31242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9632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762000" y="1981200"/>
            <a:ext cx="7953375" cy="1219199"/>
          </a:xfrm>
        </p:spPr>
        <p:txBody>
          <a:bodyPr vert="horz" lIns="91440" tIns="45720" rIns="91440" bIns="45720" rtlCol="0">
            <a:normAutofit/>
          </a:bodyPr>
          <a:lstStyle/>
          <a:p>
            <a:r>
              <a:rPr lang="en-US" dirty="0">
                <a:latin typeface="Arial Black" panose="020B0A04020102020204" pitchFamily="34" charset="0"/>
              </a:rPr>
              <a:t>Establish Internet Connection</a:t>
            </a:r>
          </a:p>
          <a:p>
            <a:r>
              <a:rPr lang="en-US" dirty="0">
                <a:latin typeface="Arial Black" panose="020B0A04020102020204" pitchFamily="34" charset="0"/>
              </a:rPr>
              <a:t>Ensure </a:t>
            </a:r>
            <a:r>
              <a:rPr lang="en-US" dirty="0" err="1">
                <a:latin typeface="Arial Black" panose="020B0A04020102020204" pitchFamily="34" charset="0"/>
              </a:rPr>
              <a:t>AirCard</a:t>
            </a:r>
            <a:r>
              <a:rPr lang="en-US" dirty="0">
                <a:latin typeface="Arial Black" panose="020B0A04020102020204" pitchFamily="34" charset="0"/>
              </a:rPr>
              <a:t> Inserted into Router</a:t>
            </a:r>
          </a:p>
          <a:p>
            <a:r>
              <a:rPr lang="en-US" dirty="0">
                <a:latin typeface="Arial Black" panose="020B0A04020102020204" pitchFamily="34" charset="0"/>
              </a:rPr>
              <a:t>Connect Laptop through </a:t>
            </a:r>
            <a:r>
              <a:rPr lang="en-US" dirty="0" err="1">
                <a:latin typeface="Arial Black" panose="020B0A04020102020204" pitchFamily="34" charset="0"/>
              </a:rPr>
              <a:t>WiFi</a:t>
            </a:r>
            <a:endParaRPr lang="en-US" dirty="0">
              <a:latin typeface="Arial Black" panose="020B0A04020102020204" pitchFamily="34" charset="0"/>
            </a:endParaRPr>
          </a:p>
          <a:p>
            <a:pPr marL="469900" indent="-457200">
              <a:tabLst>
                <a:tab pos="469265" algn="l"/>
                <a:tab pos="469900" algn="l"/>
              </a:tabLst>
            </a:pPr>
            <a:endParaRPr lang="en-US" dirty="0"/>
          </a:p>
        </p:txBody>
      </p:sp>
      <p:sp>
        <p:nvSpPr>
          <p:cNvPr id="7" name="object 22">
            <a:extLst>
              <a:ext uri="{FF2B5EF4-FFF2-40B4-BE49-F238E27FC236}">
                <a16:creationId xmlns:a16="http://schemas.microsoft.com/office/drawing/2014/main" id="{886BD78C-2AF3-4F20-BAC2-1D069C1F5D5E}"/>
              </a:ext>
            </a:extLst>
          </p:cNvPr>
          <p:cNvSpPr/>
          <p:nvPr/>
        </p:nvSpPr>
        <p:spPr>
          <a:xfrm>
            <a:off x="1143000" y="3200400"/>
            <a:ext cx="6400800" cy="33528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6260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762000" y="1981200"/>
            <a:ext cx="7953375" cy="1219199"/>
          </a:xfrm>
        </p:spPr>
        <p:txBody>
          <a:bodyPr vert="horz" lIns="91440" tIns="45720" rIns="91440" bIns="45720" rtlCol="0">
            <a:normAutofit/>
          </a:bodyPr>
          <a:lstStyle/>
          <a:p>
            <a:r>
              <a:rPr lang="en-US" dirty="0">
                <a:latin typeface="Arial Black" panose="020B0A04020102020204" pitchFamily="34" charset="0"/>
              </a:rPr>
              <a:t>OR Cable Router and Laptop</a:t>
            </a:r>
          </a:p>
          <a:p>
            <a:r>
              <a:rPr lang="en-US" dirty="0">
                <a:latin typeface="Arial Black" panose="020B0A04020102020204" pitchFamily="34" charset="0"/>
              </a:rPr>
              <a:t>OR Insert </a:t>
            </a:r>
            <a:r>
              <a:rPr lang="en-US" dirty="0" err="1">
                <a:latin typeface="Arial Black" panose="020B0A04020102020204" pitchFamily="34" charset="0"/>
              </a:rPr>
              <a:t>AirCard</a:t>
            </a:r>
            <a:r>
              <a:rPr lang="en-US" dirty="0">
                <a:latin typeface="Arial Black" panose="020B0A04020102020204" pitchFamily="34" charset="0"/>
              </a:rPr>
              <a:t> into Laptop</a:t>
            </a:r>
          </a:p>
          <a:p>
            <a:pPr marL="469900" indent="-457200">
              <a:tabLst>
                <a:tab pos="469265" algn="l"/>
                <a:tab pos="469900" algn="l"/>
              </a:tabLst>
            </a:pPr>
            <a:endParaRPr lang="en-US" dirty="0"/>
          </a:p>
        </p:txBody>
      </p:sp>
      <p:sp>
        <p:nvSpPr>
          <p:cNvPr id="7" name="object 22">
            <a:extLst>
              <a:ext uri="{FF2B5EF4-FFF2-40B4-BE49-F238E27FC236}">
                <a16:creationId xmlns:a16="http://schemas.microsoft.com/office/drawing/2014/main" id="{886BD78C-2AF3-4F20-BAC2-1D069C1F5D5E}"/>
              </a:ext>
            </a:extLst>
          </p:cNvPr>
          <p:cNvSpPr/>
          <p:nvPr/>
        </p:nvSpPr>
        <p:spPr>
          <a:xfrm>
            <a:off x="1143000" y="2836513"/>
            <a:ext cx="6400800" cy="33528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94054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Place TACPAK into Operation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762000" y="1981200"/>
            <a:ext cx="7953375" cy="1219199"/>
          </a:xfrm>
        </p:spPr>
        <p:txBody>
          <a:bodyPr vert="horz" lIns="91440" tIns="45720" rIns="91440" bIns="45720" rtlCol="0">
            <a:normAutofit/>
          </a:bodyPr>
          <a:lstStyle/>
          <a:p>
            <a:r>
              <a:rPr lang="en-US" dirty="0">
                <a:latin typeface="Arial Black" panose="020B0A04020102020204" pitchFamily="34" charset="0"/>
              </a:rPr>
              <a:t>Local Area Network Connection Checks</a:t>
            </a:r>
          </a:p>
          <a:p>
            <a:pPr lvl="1"/>
            <a:r>
              <a:rPr lang="en-US" dirty="0">
                <a:latin typeface="Arial Black" panose="020B0A04020102020204" pitchFamily="34" charset="0"/>
              </a:rPr>
              <a:t>Test E-Mail Function</a:t>
            </a:r>
          </a:p>
          <a:p>
            <a:pPr lvl="1"/>
            <a:r>
              <a:rPr lang="en-US" dirty="0">
                <a:latin typeface="Arial Black" panose="020B0A04020102020204" pitchFamily="34" charset="0"/>
              </a:rPr>
              <a:t>Test Print and Scan Functions</a:t>
            </a:r>
          </a:p>
          <a:p>
            <a:pPr marL="469900" indent="-457200">
              <a:tabLst>
                <a:tab pos="469265" algn="l"/>
                <a:tab pos="469900" algn="l"/>
              </a:tabLst>
            </a:pPr>
            <a:endParaRPr lang="en-US" dirty="0"/>
          </a:p>
        </p:txBody>
      </p:sp>
      <p:sp>
        <p:nvSpPr>
          <p:cNvPr id="8" name="object 16">
            <a:extLst>
              <a:ext uri="{FF2B5EF4-FFF2-40B4-BE49-F238E27FC236}">
                <a16:creationId xmlns:a16="http://schemas.microsoft.com/office/drawing/2014/main" id="{D11EA88D-2BC6-4999-837A-7C28ECED2021}"/>
              </a:ext>
            </a:extLst>
          </p:cNvPr>
          <p:cNvSpPr/>
          <p:nvPr/>
        </p:nvSpPr>
        <p:spPr>
          <a:xfrm>
            <a:off x="1066800" y="2971800"/>
            <a:ext cx="6629400" cy="35814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5375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End of Section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3657600"/>
            <a:ext cx="7953375" cy="1219199"/>
          </a:xfrm>
        </p:spPr>
        <p:txBody>
          <a:bodyPr vert="horz" lIns="91440" tIns="45720" rIns="91440" bIns="45720" rtlCol="0">
            <a:normAutofit/>
          </a:bodyPr>
          <a:lstStyle/>
          <a:p>
            <a:pPr>
              <a:buNone/>
            </a:pPr>
            <a:r>
              <a:rPr lang="en-US" dirty="0">
                <a:latin typeface="Arial Black" panose="020B0A04020102020204" pitchFamily="34" charset="0"/>
              </a:rPr>
              <a:t>TAKE AT 10 MINUTE BREAK</a:t>
            </a:r>
          </a:p>
          <a:p>
            <a:pPr marL="469900" indent="-457200">
              <a:tabLst>
                <a:tab pos="469265" algn="l"/>
                <a:tab pos="469900" algn="l"/>
              </a:tabLst>
            </a:pPr>
            <a:endParaRPr lang="en-US" dirty="0"/>
          </a:p>
        </p:txBody>
      </p:sp>
    </p:spTree>
    <p:extLst>
      <p:ext uri="{BB962C8B-B14F-4D97-AF65-F5344CB8AC3E}">
        <p14:creationId xmlns:p14="http://schemas.microsoft.com/office/powerpoint/2010/main" val="343478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TACPAK Setup</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3657600"/>
            <a:ext cx="7953375" cy="1219199"/>
          </a:xfrm>
        </p:spPr>
        <p:txBody>
          <a:bodyPr vert="horz" lIns="91440" tIns="45720" rIns="91440" bIns="45720" rtlCol="0">
            <a:normAutofit/>
          </a:bodyPr>
          <a:lstStyle/>
          <a:p>
            <a:r>
              <a:rPr lang="en-US" b="1" dirty="0">
                <a:latin typeface="Arial Black" panose="020B0A04020102020204" pitchFamily="34" charset="0"/>
              </a:rPr>
              <a:t>CLASS ACTIVITY</a:t>
            </a:r>
          </a:p>
          <a:p>
            <a:pPr marL="469900" indent="-457200">
              <a:tabLst>
                <a:tab pos="469265" algn="l"/>
                <a:tab pos="469900" algn="l"/>
              </a:tabLst>
            </a:pPr>
            <a:endParaRPr lang="en-US" dirty="0"/>
          </a:p>
        </p:txBody>
      </p:sp>
      <p:sp>
        <p:nvSpPr>
          <p:cNvPr id="7" name="object 8">
            <a:extLst>
              <a:ext uri="{FF2B5EF4-FFF2-40B4-BE49-F238E27FC236}">
                <a16:creationId xmlns:a16="http://schemas.microsoft.com/office/drawing/2014/main" id="{C453FB85-35B3-430B-8D1C-EC6E95F554DF}"/>
              </a:ext>
            </a:extLst>
          </p:cNvPr>
          <p:cNvSpPr/>
          <p:nvPr/>
        </p:nvSpPr>
        <p:spPr>
          <a:xfrm>
            <a:off x="4419600" y="2057400"/>
            <a:ext cx="4289044" cy="3733800"/>
          </a:xfrm>
          <a:prstGeom prst="rect">
            <a:avLst/>
          </a:prstGeom>
          <a:blipFill>
            <a:blip r:embed="rId5" cstate="email"/>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97349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End of Section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3657600"/>
            <a:ext cx="7953375" cy="1219199"/>
          </a:xfrm>
        </p:spPr>
        <p:txBody>
          <a:bodyPr vert="horz" lIns="91440" tIns="45720" rIns="91440" bIns="45720" rtlCol="0">
            <a:normAutofit/>
          </a:bodyPr>
          <a:lstStyle/>
          <a:p>
            <a:pPr>
              <a:buNone/>
            </a:pPr>
            <a:r>
              <a:rPr lang="en-US" dirty="0">
                <a:latin typeface="Arial Black" panose="020B0A04020102020204" pitchFamily="34" charset="0"/>
              </a:rPr>
              <a:t>TAKE AT 10 MINUTE BREAK</a:t>
            </a:r>
          </a:p>
          <a:p>
            <a:pPr marL="469900" indent="-457200">
              <a:tabLst>
                <a:tab pos="469265" algn="l"/>
                <a:tab pos="469900" algn="l"/>
              </a:tabLst>
            </a:pPr>
            <a:endParaRPr lang="en-US" dirty="0"/>
          </a:p>
        </p:txBody>
      </p:sp>
    </p:spTree>
    <p:extLst>
      <p:ext uri="{BB962C8B-B14F-4D97-AF65-F5344CB8AC3E}">
        <p14:creationId xmlns:p14="http://schemas.microsoft.com/office/powerpoint/2010/main" val="308543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7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1053711"/>
            <a:ext cx="4229246" cy="14244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dirty="0">
                <a:solidFill>
                  <a:srgbClr val="FFFFFF"/>
                </a:solidFill>
                <a:latin typeface="Arial Black" pitchFamily="34" charset="0"/>
              </a:rPr>
              <a:t>Course Objectives</a:t>
            </a:r>
          </a:p>
        </p:txBody>
      </p:sp>
      <p:pic>
        <p:nvPicPr>
          <p:cNvPr id="7" name="Picture 6">
            <a:extLst>
              <a:ext uri="{FF2B5EF4-FFF2-40B4-BE49-F238E27FC236}">
                <a16:creationId xmlns:a16="http://schemas.microsoft.com/office/drawing/2014/main" id="{55FBEB0A-469D-4625-B6A9-652FC37A4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89" y="3462107"/>
            <a:ext cx="1841519" cy="2789902"/>
          </a:xfrm>
          <a:prstGeom prst="rect">
            <a:avLst/>
          </a:prstGeom>
        </p:spPr>
      </p:pic>
      <p:cxnSp>
        <p:nvCxnSpPr>
          <p:cNvPr id="6152" name="Straight Connector 7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147" name="Picture 3" descr="320px-Seal_of_Virginia.svg.png"/>
          <p:cNvPicPr>
            <a:picLocks noChangeAspect="1"/>
          </p:cNvPicPr>
          <p:nvPr/>
        </p:nvPicPr>
        <p:blipFill>
          <a:blip r:embed="rId4" cstate="print"/>
          <a:stretch>
            <a:fillRect/>
          </a:stretch>
        </p:blipFill>
        <p:spPr bwMode="auto">
          <a:xfrm>
            <a:off x="452747" y="392410"/>
            <a:ext cx="2747048" cy="2747048"/>
          </a:xfrm>
          <a:prstGeom prst="rect">
            <a:avLst/>
          </a:prstGeom>
          <a:noFill/>
        </p:spPr>
      </p:pic>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3973321" y="2799889"/>
            <a:ext cx="4310390" cy="2987543"/>
          </a:xfrm>
        </p:spPr>
        <p:txBody>
          <a:bodyPr anchor="t">
            <a:normAutofit/>
          </a:bodyPr>
          <a:lstStyle/>
          <a:p>
            <a:pPr>
              <a:buFont typeface="Arial" charset="0"/>
              <a:buNone/>
            </a:pPr>
            <a:r>
              <a:rPr lang="en-US" sz="1600" dirty="0">
                <a:solidFill>
                  <a:srgbClr val="FFFFFF"/>
                </a:solidFill>
                <a:latin typeface="Arial Black" panose="020B0A04020102020204" pitchFamily="34" charset="0"/>
                <a:cs typeface="Calibri" panose="020F0502020204030204" pitchFamily="34" charset="0"/>
              </a:rPr>
              <a:t>At the completion of this period of instruction, you should be familiar with the following:</a:t>
            </a:r>
          </a:p>
          <a:p>
            <a:pPr>
              <a:buFont typeface="Arial" charset="0"/>
              <a:buNone/>
            </a:pPr>
            <a:endParaRPr lang="en-US" sz="1600" dirty="0">
              <a:solidFill>
                <a:srgbClr val="FFFFFF"/>
              </a:solidFill>
              <a:latin typeface="Arial Black" panose="020B0A04020102020204" pitchFamily="34" charset="0"/>
              <a:cs typeface="Calibri" panose="020F0502020204030204" pitchFamily="34" charset="0"/>
            </a:endParaRPr>
          </a:p>
          <a:p>
            <a:pPr marL="800100" indent="-514350">
              <a:buFont typeface="Wingdings" panose="05000000000000000000" pitchFamily="2" charset="2"/>
              <a:buChar char="Ø"/>
            </a:pPr>
            <a:r>
              <a:rPr lang="en-US" sz="1600" dirty="0">
                <a:solidFill>
                  <a:srgbClr val="FFFFFF"/>
                </a:solidFill>
                <a:latin typeface="Arial Black" panose="020B0A04020102020204" pitchFamily="34" charset="0"/>
                <a:cs typeface="Calibri" panose="020F0502020204030204" pitchFamily="34" charset="0"/>
              </a:rPr>
              <a:t>Identify key components of TACPAK &amp; PITTPAK</a:t>
            </a:r>
          </a:p>
          <a:p>
            <a:pPr marL="800100" indent="-514350">
              <a:buFont typeface="Wingdings" panose="05000000000000000000" pitchFamily="2" charset="2"/>
              <a:buChar char="Ø"/>
            </a:pPr>
            <a:r>
              <a:rPr lang="en-US" sz="1600" dirty="0">
                <a:solidFill>
                  <a:srgbClr val="FFFFFF"/>
                </a:solidFill>
                <a:latin typeface="Arial Black" panose="020B0A04020102020204" pitchFamily="34" charset="0"/>
                <a:cs typeface="Calibri" panose="020F0502020204030204" pitchFamily="34" charset="0"/>
              </a:rPr>
              <a:t>Recognize </a:t>
            </a:r>
            <a:r>
              <a:rPr lang="en-US" sz="1600" dirty="0" err="1">
                <a:solidFill>
                  <a:srgbClr val="FFFFFF"/>
                </a:solidFill>
                <a:latin typeface="Arial Black" panose="020B0A04020102020204" pitchFamily="34" charset="0"/>
                <a:cs typeface="Calibri" panose="020F0502020204030204" pitchFamily="34" charset="0"/>
              </a:rPr>
              <a:t>VaNG</a:t>
            </a:r>
            <a:r>
              <a:rPr lang="en-US" sz="1600" dirty="0">
                <a:solidFill>
                  <a:srgbClr val="FFFFFF"/>
                </a:solidFill>
                <a:latin typeface="Arial Black" panose="020B0A04020102020204" pitchFamily="34" charset="0"/>
                <a:cs typeface="Calibri" panose="020F0502020204030204" pitchFamily="34" charset="0"/>
              </a:rPr>
              <a:t> &amp; VDF associated agencies</a:t>
            </a:r>
          </a:p>
          <a:p>
            <a:pPr marL="800100" indent="-514350">
              <a:buFont typeface="Wingdings" panose="05000000000000000000" pitchFamily="2" charset="2"/>
              <a:buChar char="Ø"/>
            </a:pPr>
            <a:r>
              <a:rPr lang="en-US" sz="1600" dirty="0">
                <a:solidFill>
                  <a:srgbClr val="FFFFFF"/>
                </a:solidFill>
                <a:latin typeface="Arial Black" panose="020B0A04020102020204" pitchFamily="34" charset="0"/>
                <a:cs typeface="Calibri" panose="020F0502020204030204" pitchFamily="34" charset="0"/>
              </a:rPr>
              <a:t>Describe IMAR team deployment activities</a:t>
            </a:r>
          </a:p>
          <a:p>
            <a:pPr marL="0" indent="0">
              <a:buNone/>
            </a:pPr>
            <a:endParaRPr lang="en-US" sz="1600" dirty="0">
              <a:solidFill>
                <a:srgbClr val="FFFFFF"/>
              </a:solidFill>
            </a:endParaRPr>
          </a:p>
        </p:txBody>
      </p:sp>
    </p:spTree>
    <p:extLst>
      <p:ext uri="{BB962C8B-B14F-4D97-AF65-F5344CB8AC3E}">
        <p14:creationId xmlns:p14="http://schemas.microsoft.com/office/powerpoint/2010/main" val="232954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1569660"/>
          </a:xfrm>
          <a:prstGeom prst="rect">
            <a:avLst/>
          </a:prstGeom>
          <a:noFill/>
        </p:spPr>
        <p:txBody>
          <a:bodyPr wrap="square" rtlCol="0">
            <a:spAutoFit/>
          </a:bodyPr>
          <a:lstStyle/>
          <a:p>
            <a:pPr algn="ctr"/>
            <a:r>
              <a:rPr lang="en-US" sz="4800" b="1" dirty="0">
                <a:latin typeface="Arial Black" panose="020B0A04020102020204" pitchFamily="34" charset="0"/>
              </a:rPr>
              <a:t>Agency Introductions</a:t>
            </a:r>
          </a:p>
        </p:txBody>
      </p:sp>
    </p:spTree>
    <p:extLst>
      <p:ext uri="{BB962C8B-B14F-4D97-AF65-F5344CB8AC3E}">
        <p14:creationId xmlns:p14="http://schemas.microsoft.com/office/powerpoint/2010/main" val="189791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Agency Introductions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2090168"/>
            <a:ext cx="7953375" cy="4062982"/>
          </a:xfrm>
        </p:spPr>
        <p:txBody>
          <a:bodyPr vert="horz" lIns="91440" tIns="45720" rIns="91440" bIns="45720" rtlCol="0">
            <a:normAutofit/>
          </a:bodyPr>
          <a:lstStyle/>
          <a:p>
            <a:pPr lvl="1">
              <a:lnSpc>
                <a:spcPct val="150000"/>
              </a:lnSpc>
            </a:pPr>
            <a:r>
              <a:rPr lang="en-US" sz="2400" dirty="0">
                <a:latin typeface="Arial Black" panose="020B0A04020102020204" pitchFamily="34" charset="0"/>
              </a:rPr>
              <a:t>Virginia Emergency Operations Center (VEOC)</a:t>
            </a:r>
          </a:p>
          <a:p>
            <a:pPr lvl="1">
              <a:lnSpc>
                <a:spcPct val="150000"/>
              </a:lnSpc>
            </a:pPr>
            <a:r>
              <a:rPr lang="en-US" sz="2400" dirty="0">
                <a:latin typeface="Arial Black" panose="020B0A04020102020204" pitchFamily="34" charset="0"/>
              </a:rPr>
              <a:t>Virginia Emergency Support Team (VEST)</a:t>
            </a:r>
          </a:p>
          <a:p>
            <a:pPr lvl="1">
              <a:lnSpc>
                <a:spcPct val="150000"/>
              </a:lnSpc>
            </a:pPr>
            <a:r>
              <a:rPr lang="en-US" sz="2400" dirty="0">
                <a:latin typeface="Arial Black" panose="020B0A04020102020204" pitchFamily="34" charset="0"/>
              </a:rPr>
              <a:t>Emergency Support Functions (ESFs)</a:t>
            </a:r>
          </a:p>
          <a:p>
            <a:pPr lvl="1">
              <a:lnSpc>
                <a:spcPct val="150000"/>
              </a:lnSpc>
            </a:pPr>
            <a:r>
              <a:rPr lang="en-US" sz="2400" dirty="0">
                <a:latin typeface="Arial Black" panose="020B0A04020102020204" pitchFamily="34" charset="0"/>
              </a:rPr>
              <a:t>Response Process</a:t>
            </a:r>
          </a:p>
          <a:p>
            <a:pPr marL="469900" indent="-457200">
              <a:tabLst>
                <a:tab pos="469265" algn="l"/>
                <a:tab pos="469900" algn="l"/>
              </a:tabLst>
            </a:pPr>
            <a:endParaRPr lang="en-US" dirty="0"/>
          </a:p>
        </p:txBody>
      </p:sp>
    </p:spTree>
    <p:extLst>
      <p:ext uri="{BB962C8B-B14F-4D97-AF65-F5344CB8AC3E}">
        <p14:creationId xmlns:p14="http://schemas.microsoft.com/office/powerpoint/2010/main" val="127608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Virginia Emergency </a:t>
            </a:r>
            <a:br>
              <a:rPr lang="en-US" sz="2800" dirty="0">
                <a:solidFill>
                  <a:srgbClr val="FFC000"/>
                </a:solidFill>
                <a:effectLst>
                  <a:outerShdw blurRad="38100" dist="38100" dir="2700000" algn="tl">
                    <a:srgbClr val="000000">
                      <a:alpha val="43137"/>
                    </a:srgbClr>
                  </a:outerShdw>
                </a:effectLst>
                <a:latin typeface="Arial Black" pitchFamily="34" charset="0"/>
              </a:rPr>
            </a:br>
            <a:r>
              <a:rPr lang="en-US" sz="2800" dirty="0">
                <a:solidFill>
                  <a:srgbClr val="FFC000"/>
                </a:solidFill>
                <a:effectLst>
                  <a:outerShdw blurRad="38100" dist="38100" dir="2700000" algn="tl">
                    <a:srgbClr val="000000">
                      <a:alpha val="43137"/>
                    </a:srgbClr>
                  </a:outerShdw>
                </a:effectLst>
                <a:latin typeface="Arial Black" pitchFamily="34" charset="0"/>
              </a:rPr>
              <a:t>Operations Center (VEOC)</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2090168"/>
            <a:ext cx="7953375" cy="4062982"/>
          </a:xfrm>
        </p:spPr>
        <p:txBody>
          <a:bodyPr vert="horz" lIns="91440" tIns="45720" rIns="91440" bIns="45720" rtlCol="0">
            <a:normAutofit fontScale="92500" lnSpcReduction="20000"/>
          </a:bodyPr>
          <a:lstStyle/>
          <a:p>
            <a:r>
              <a:rPr lang="en-US" dirty="0">
                <a:latin typeface="Arial Black" panose="020B0A04020102020204" pitchFamily="34" charset="0"/>
              </a:rPr>
              <a:t>During normal operations, it is the responsibility of Virginia Department of Emergency Management (VDEM) to manage the Virginia Emergency Operations Center (VEOC).</a:t>
            </a:r>
          </a:p>
          <a:p>
            <a:pPr lvl="1"/>
            <a:r>
              <a:rPr lang="en-US" dirty="0">
                <a:latin typeface="Arial Black" panose="020B0A04020102020204" pitchFamily="34" charset="0"/>
              </a:rPr>
              <a:t>The VEOC hosts the Virginia Emergency Support Team (VEST) and the Commonwealth’s Emergency Support Functions (ESFs), which respond to calls for assistance from local governments throughout the Commonwealth</a:t>
            </a:r>
          </a:p>
          <a:p>
            <a:pPr lvl="1"/>
            <a:r>
              <a:rPr lang="en-US" dirty="0">
                <a:latin typeface="Arial Black" panose="020B0A04020102020204" pitchFamily="34" charset="0"/>
              </a:rPr>
              <a:t>The VEOC is not an incident command center; it is an incident coordination center.</a:t>
            </a:r>
          </a:p>
          <a:p>
            <a:endParaRPr lang="en-US" dirty="0">
              <a:latin typeface="Arial Black" panose="020B0A04020102020204" pitchFamily="34" charset="0"/>
            </a:endParaRPr>
          </a:p>
          <a:p>
            <a:r>
              <a:rPr lang="en-US" dirty="0">
                <a:latin typeface="Arial Black" panose="020B0A04020102020204" pitchFamily="34" charset="0"/>
              </a:rPr>
              <a:t>The VEOC will be under control of the State Coordinator of Emergency Management, who reports directly to the Governor. The supporting staff is the VEST, which is comprised of other designated state agencies, nonprofit organizations, and designated private sector agencies.</a:t>
            </a:r>
          </a:p>
          <a:p>
            <a:pPr lvl="1"/>
            <a:r>
              <a:rPr lang="en-US" dirty="0">
                <a:latin typeface="Arial Black" panose="020B0A04020102020204" pitchFamily="34" charset="0"/>
              </a:rPr>
              <a:t>Members of the VEST coordinate to provide support to the on-scene local government representative</a:t>
            </a:r>
          </a:p>
          <a:p>
            <a:pPr marL="469900" indent="-457200">
              <a:tabLst>
                <a:tab pos="469265" algn="l"/>
                <a:tab pos="469900" algn="l"/>
              </a:tabLst>
            </a:pPr>
            <a:endParaRPr lang="en-US" dirty="0"/>
          </a:p>
        </p:txBody>
      </p:sp>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400110"/>
          </a:xfrm>
          <a:prstGeom prst="rect">
            <a:avLst/>
          </a:prstGeom>
        </p:spPr>
        <p:txBody>
          <a:bodyPr wrap="square">
            <a:spAutoFit/>
          </a:bodyPr>
          <a:lstStyle/>
          <a:p>
            <a:r>
              <a:rPr lang="en-US" sz="1000" dirty="0">
                <a:latin typeface="Arial Black" panose="020B0A04020102020204" pitchFamily="34" charset="0"/>
              </a:rPr>
              <a:t> Source:  THE VIRGINIA DEPARTMENT OF EMERGENCY MANAGEMENT (VDEM) VEOC 101/201 COURSE TRAINING MANUAL (01FEB2014</a:t>
            </a:r>
            <a:r>
              <a:rPr lang="en-US" sz="1000" dirty="0"/>
              <a:t>)</a:t>
            </a:r>
          </a:p>
        </p:txBody>
      </p:sp>
    </p:spTree>
    <p:extLst>
      <p:ext uri="{BB962C8B-B14F-4D97-AF65-F5344CB8AC3E}">
        <p14:creationId xmlns:p14="http://schemas.microsoft.com/office/powerpoint/2010/main" val="291251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Virginia Emergency </a:t>
            </a:r>
            <a:br>
              <a:rPr lang="en-US" sz="2800" dirty="0">
                <a:solidFill>
                  <a:srgbClr val="FFC000"/>
                </a:solidFill>
                <a:effectLst>
                  <a:outerShdw blurRad="38100" dist="38100" dir="2700000" algn="tl">
                    <a:srgbClr val="000000">
                      <a:alpha val="43137"/>
                    </a:srgbClr>
                  </a:outerShdw>
                </a:effectLst>
                <a:latin typeface="Arial Black" pitchFamily="34" charset="0"/>
              </a:rPr>
            </a:br>
            <a:r>
              <a:rPr lang="en-US" sz="2800" dirty="0">
                <a:solidFill>
                  <a:srgbClr val="FFC000"/>
                </a:solidFill>
                <a:effectLst>
                  <a:outerShdw blurRad="38100" dist="38100" dir="2700000" algn="tl">
                    <a:srgbClr val="000000">
                      <a:alpha val="43137"/>
                    </a:srgbClr>
                  </a:outerShdw>
                </a:effectLst>
                <a:latin typeface="Arial Black" pitchFamily="34" charset="0"/>
              </a:rPr>
              <a:t>Support Team (VEST)</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1" y="2090168"/>
            <a:ext cx="3543300" cy="4062982"/>
          </a:xfrm>
        </p:spPr>
        <p:txBody>
          <a:bodyPr vert="horz" lIns="91440" tIns="45720" rIns="91440" bIns="45720" rtlCol="0">
            <a:normAutofit fontScale="92500" lnSpcReduction="10000"/>
          </a:bodyPr>
          <a:lstStyle/>
          <a:p>
            <a:pPr lvl="1"/>
            <a:r>
              <a:rPr lang="en-US" dirty="0">
                <a:latin typeface="Arial Black" panose="020B0A04020102020204" pitchFamily="34" charset="0"/>
              </a:rPr>
              <a:t>Coordinate response to disasters and emergencies throughout the Commonwealth when augmented</a:t>
            </a:r>
          </a:p>
          <a:p>
            <a:pPr lvl="1"/>
            <a:endParaRPr lang="en-US" dirty="0">
              <a:latin typeface="Arial Black" panose="020B0A04020102020204" pitchFamily="34" charset="0"/>
            </a:endParaRPr>
          </a:p>
          <a:p>
            <a:pPr lvl="1"/>
            <a:r>
              <a:rPr lang="en-US" dirty="0">
                <a:latin typeface="Arial Black" panose="020B0A04020102020204" pitchFamily="34" charset="0"/>
              </a:rPr>
              <a:t>Comprised of more than 300 credentialed members, the VEST draws its staff from more than 40 State Agencies, dozens of NGOs, and private sector companies such as Verizon and Dominion. </a:t>
            </a:r>
          </a:p>
          <a:p>
            <a:pPr marL="469900" indent="-457200">
              <a:tabLst>
                <a:tab pos="469265" algn="l"/>
                <a:tab pos="469900" algn="l"/>
              </a:tabLst>
            </a:pPr>
            <a:endParaRPr lang="en-US" dirty="0"/>
          </a:p>
        </p:txBody>
      </p:sp>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Source:  https://www.vaemergency.gov/agency/veoc-vest/</a:t>
            </a:r>
          </a:p>
        </p:txBody>
      </p:sp>
      <p:pic>
        <p:nvPicPr>
          <p:cNvPr id="8" name="Picture 3">
            <a:extLst>
              <a:ext uri="{FF2B5EF4-FFF2-40B4-BE49-F238E27FC236}">
                <a16:creationId xmlns:a16="http://schemas.microsoft.com/office/drawing/2014/main" id="{CCCE03F2-6FF7-423B-8049-CBD1170DCBC2}"/>
              </a:ext>
            </a:extLst>
          </p:cNvPr>
          <p:cNvPicPr>
            <a:picLocks noChangeAspect="1" noChangeArrowheads="1"/>
          </p:cNvPicPr>
          <p:nvPr/>
        </p:nvPicPr>
        <p:blipFill>
          <a:blip r:embed="rId5" cstate="email"/>
          <a:srcRect/>
          <a:stretch>
            <a:fillRect/>
          </a:stretch>
        </p:blipFill>
        <p:spPr bwMode="auto">
          <a:xfrm>
            <a:off x="4724400" y="2152650"/>
            <a:ext cx="3801414" cy="3505200"/>
          </a:xfrm>
          <a:prstGeom prst="rect">
            <a:avLst/>
          </a:prstGeom>
          <a:noFill/>
          <a:ln w="9525">
            <a:noFill/>
            <a:miter lim="800000"/>
            <a:headEnd/>
            <a:tailEnd/>
          </a:ln>
        </p:spPr>
      </p:pic>
    </p:spTree>
    <p:extLst>
      <p:ext uri="{BB962C8B-B14F-4D97-AF65-F5344CB8AC3E}">
        <p14:creationId xmlns:p14="http://schemas.microsoft.com/office/powerpoint/2010/main" val="170622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Virginia Emergency </a:t>
            </a:r>
            <a:br>
              <a:rPr lang="en-US" sz="2800" dirty="0">
                <a:solidFill>
                  <a:srgbClr val="FFC000"/>
                </a:solidFill>
                <a:effectLst>
                  <a:outerShdw blurRad="38100" dist="38100" dir="2700000" algn="tl">
                    <a:srgbClr val="000000">
                      <a:alpha val="43137"/>
                    </a:srgbClr>
                  </a:outerShdw>
                </a:effectLst>
                <a:latin typeface="Arial Black" pitchFamily="34" charset="0"/>
              </a:rPr>
            </a:br>
            <a:r>
              <a:rPr lang="en-US" sz="2800" dirty="0">
                <a:solidFill>
                  <a:srgbClr val="FFC000"/>
                </a:solidFill>
                <a:effectLst>
                  <a:outerShdw blurRad="38100" dist="38100" dir="2700000" algn="tl">
                    <a:srgbClr val="000000">
                      <a:alpha val="43137"/>
                    </a:srgbClr>
                  </a:outerShdw>
                </a:effectLst>
                <a:latin typeface="Arial Black" pitchFamily="34" charset="0"/>
              </a:rPr>
              <a:t>Support Team (VEST)</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2090168"/>
            <a:ext cx="7505699" cy="4062982"/>
          </a:xfrm>
        </p:spPr>
        <p:txBody>
          <a:bodyPr vert="horz" lIns="91440" tIns="45720" rIns="91440" bIns="45720" rtlCol="0">
            <a:normAutofit/>
          </a:bodyPr>
          <a:lstStyle/>
          <a:p>
            <a:r>
              <a:rPr lang="en-US" dirty="0">
                <a:latin typeface="Arial Black" panose="020B0A04020102020204" pitchFamily="34" charset="0"/>
              </a:rPr>
              <a:t>The VEST Coordinator will authorize a request for staffing of Sections and ESFs required for response to the incident/event </a:t>
            </a:r>
          </a:p>
          <a:p>
            <a:endParaRPr lang="en-US" dirty="0">
              <a:latin typeface="Arial Black" panose="020B0A04020102020204" pitchFamily="34" charset="0"/>
            </a:endParaRPr>
          </a:p>
          <a:p>
            <a:r>
              <a:rPr lang="en-US" dirty="0">
                <a:latin typeface="Arial Black" panose="020B0A04020102020204" pitchFamily="34" charset="0"/>
              </a:rPr>
              <a:t>This request is communicated to VEST point of contacts by the VDEM Operations Section Chief via the Statewide Alert Network (SWAN)</a:t>
            </a:r>
          </a:p>
          <a:p>
            <a:pPr>
              <a:buNone/>
            </a:pPr>
            <a:r>
              <a:rPr lang="en-US" dirty="0">
                <a:latin typeface="Arial Black" panose="020B0A04020102020204" pitchFamily="34" charset="0"/>
              </a:rPr>
              <a:t> </a:t>
            </a:r>
          </a:p>
          <a:p>
            <a:r>
              <a:rPr lang="en-US" dirty="0">
                <a:latin typeface="Arial Black" panose="020B0A04020102020204" pitchFamily="34" charset="0"/>
              </a:rPr>
              <a:t>VEST Section Chiefs and ESF group leaders will notify their personnel to respond to the VEOC, and provide a staffing plan to the VEST Operations Section Chief</a:t>
            </a:r>
          </a:p>
          <a:p>
            <a:pPr marL="469900" indent="-457200">
              <a:tabLst>
                <a:tab pos="469265" algn="l"/>
                <a:tab pos="469900" algn="l"/>
              </a:tabLst>
            </a:pPr>
            <a:endParaRPr lang="en-US" dirty="0"/>
          </a:p>
        </p:txBody>
      </p:sp>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553998"/>
          </a:xfrm>
          <a:prstGeom prst="rect">
            <a:avLst/>
          </a:prstGeom>
        </p:spPr>
        <p:txBody>
          <a:bodyPr wrap="square">
            <a:spAutoFit/>
          </a:bodyPr>
          <a:lstStyle/>
          <a:p>
            <a:r>
              <a:rPr lang="en-US" sz="1000" dirty="0">
                <a:latin typeface="Arial Black" panose="020B0A04020102020204" pitchFamily="34" charset="0"/>
              </a:rPr>
              <a:t>  Source:  THE VIRGINIA DEPARTMENT OF EMERGENCY MANAGEMENT (VDEM) VEOC 101/201 COURSE TRAINING MANUAL (01FEB2014)</a:t>
            </a:r>
          </a:p>
          <a:p>
            <a:endParaRPr lang="en-US" sz="1000" dirty="0">
              <a:latin typeface="Arial Black" panose="020B0A04020102020204" pitchFamily="34" charset="0"/>
            </a:endParaRPr>
          </a:p>
        </p:txBody>
      </p:sp>
    </p:spTree>
    <p:extLst>
      <p:ext uri="{BB962C8B-B14F-4D97-AF65-F5344CB8AC3E}">
        <p14:creationId xmlns:p14="http://schemas.microsoft.com/office/powerpoint/2010/main" val="3990914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Emergency Support </a:t>
            </a:r>
            <a:br>
              <a:rPr lang="en-US" sz="2800" dirty="0">
                <a:solidFill>
                  <a:srgbClr val="FFC000"/>
                </a:solidFill>
                <a:effectLst>
                  <a:outerShdw blurRad="38100" dist="38100" dir="2700000" algn="tl">
                    <a:srgbClr val="000000">
                      <a:alpha val="43137"/>
                    </a:srgbClr>
                  </a:outerShdw>
                </a:effectLst>
                <a:latin typeface="Arial Black" pitchFamily="34" charset="0"/>
              </a:rPr>
            </a:br>
            <a:r>
              <a:rPr lang="en-US" sz="2800" dirty="0">
                <a:solidFill>
                  <a:srgbClr val="FFC000"/>
                </a:solidFill>
                <a:effectLst>
                  <a:outerShdw blurRad="38100" dist="38100" dir="2700000" algn="tl">
                    <a:srgbClr val="000000">
                      <a:alpha val="43137"/>
                    </a:srgbClr>
                  </a:outerShdw>
                </a:effectLst>
                <a:latin typeface="Arial Black" pitchFamily="34" charset="0"/>
              </a:rPr>
              <a:t>Functions (ESFs)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2090168"/>
            <a:ext cx="7505699" cy="4062982"/>
          </a:xfrm>
        </p:spPr>
        <p:txBody>
          <a:bodyPr vert="horz" lIns="91440" tIns="45720" rIns="91440" bIns="45720" rtlCol="0">
            <a:normAutofit fontScale="85000" lnSpcReduction="20000"/>
          </a:bodyPr>
          <a:lstStyle/>
          <a:p>
            <a:r>
              <a:rPr lang="en-US" dirty="0">
                <a:latin typeface="Arial Black" panose="020B0A04020102020204" pitchFamily="34" charset="0"/>
              </a:rPr>
              <a:t>Identified by the National Response Framework and Commonwealth of Virginia Emergency Operations Plan (COVEOP)</a:t>
            </a:r>
          </a:p>
          <a:p>
            <a:endParaRPr lang="en-US" dirty="0">
              <a:latin typeface="Arial Black" panose="020B0A04020102020204" pitchFamily="34" charset="0"/>
            </a:endParaRPr>
          </a:p>
          <a:p>
            <a:r>
              <a:rPr lang="en-US" dirty="0">
                <a:latin typeface="Arial Black" panose="020B0A04020102020204" pitchFamily="34" charset="0"/>
              </a:rPr>
              <a:t>Provide structure for state interagency response</a:t>
            </a:r>
          </a:p>
          <a:p>
            <a:endParaRPr lang="en-US" dirty="0">
              <a:latin typeface="Arial Black" panose="020B0A04020102020204" pitchFamily="34" charset="0"/>
            </a:endParaRPr>
          </a:p>
          <a:p>
            <a:r>
              <a:rPr lang="en-US" dirty="0">
                <a:latin typeface="Arial Black" panose="020B0A04020102020204" pitchFamily="34" charset="0"/>
              </a:rPr>
              <a:t>Comprised of:</a:t>
            </a:r>
          </a:p>
          <a:p>
            <a:pPr lvl="1"/>
            <a:r>
              <a:rPr lang="en-US" dirty="0">
                <a:latin typeface="Arial Black" panose="020B0A04020102020204" pitchFamily="34" charset="0"/>
              </a:rPr>
              <a:t>State departments and agencies</a:t>
            </a:r>
          </a:p>
          <a:p>
            <a:pPr lvl="1"/>
            <a:r>
              <a:rPr lang="en-US" dirty="0">
                <a:latin typeface="Arial Black" panose="020B0A04020102020204" pitchFamily="34" charset="0"/>
              </a:rPr>
              <a:t>Non-governmental organizations (NGOs)</a:t>
            </a:r>
          </a:p>
          <a:p>
            <a:endParaRPr lang="en-US" dirty="0">
              <a:latin typeface="Arial Black" panose="020B0A04020102020204" pitchFamily="34" charset="0"/>
            </a:endParaRPr>
          </a:p>
          <a:p>
            <a:r>
              <a:rPr lang="en-US" dirty="0">
                <a:latin typeface="Arial Black" panose="020B0A04020102020204" pitchFamily="34" charset="0"/>
              </a:rPr>
              <a:t>In Virginia, the seventeen (17) Emergency Support Functions (ESFs) assign primary support and cooperating agencies and organizations for each function</a:t>
            </a:r>
          </a:p>
          <a:p>
            <a:pPr lvl="1"/>
            <a:r>
              <a:rPr lang="en-US" dirty="0">
                <a:latin typeface="Arial Black" panose="020B0A04020102020204" pitchFamily="34" charset="0"/>
              </a:rPr>
              <a:t>ESFs state agencies and non governmental agencies coordinate resources to ensure appropriate response and support during an incident or event </a:t>
            </a:r>
          </a:p>
          <a:p>
            <a:pPr marL="469900" indent="-457200">
              <a:tabLst>
                <a:tab pos="469265" algn="l"/>
                <a:tab pos="469900" algn="l"/>
              </a:tabLst>
            </a:pPr>
            <a:endParaRPr lang="en-US" dirty="0"/>
          </a:p>
        </p:txBody>
      </p:sp>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553998"/>
          </a:xfrm>
          <a:prstGeom prst="rect">
            <a:avLst/>
          </a:prstGeom>
        </p:spPr>
        <p:txBody>
          <a:bodyPr wrap="square">
            <a:spAutoFit/>
          </a:bodyPr>
          <a:lstStyle/>
          <a:p>
            <a:r>
              <a:rPr lang="en-US" sz="1000" dirty="0">
                <a:latin typeface="Arial Black" panose="020B0A04020102020204" pitchFamily="34" charset="0"/>
              </a:rPr>
              <a:t>  Source:  THE VIRGINIA DEPARTMENT OF EMERGENCY MANAGEMENT (VDEM) VEOC 101/201 COURSE TRAINING MANUAL (01FEB2014)</a:t>
            </a:r>
          </a:p>
          <a:p>
            <a:endParaRPr lang="en-US" sz="1000" dirty="0">
              <a:latin typeface="Arial Black" panose="020B0A04020102020204" pitchFamily="34" charset="0"/>
            </a:endParaRPr>
          </a:p>
        </p:txBody>
      </p:sp>
    </p:spTree>
    <p:extLst>
      <p:ext uri="{BB962C8B-B14F-4D97-AF65-F5344CB8AC3E}">
        <p14:creationId xmlns:p14="http://schemas.microsoft.com/office/powerpoint/2010/main" val="70870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Emergency Support </a:t>
            </a:r>
            <a:br>
              <a:rPr lang="en-US" sz="2800" dirty="0">
                <a:solidFill>
                  <a:srgbClr val="FFC000"/>
                </a:solidFill>
                <a:effectLst>
                  <a:outerShdw blurRad="38100" dist="38100" dir="2700000" algn="tl">
                    <a:srgbClr val="000000">
                      <a:alpha val="43137"/>
                    </a:srgbClr>
                  </a:outerShdw>
                </a:effectLst>
                <a:latin typeface="Arial Black" pitchFamily="34" charset="0"/>
              </a:rPr>
            </a:br>
            <a:r>
              <a:rPr lang="en-US" sz="2800" dirty="0">
                <a:solidFill>
                  <a:srgbClr val="FFC000"/>
                </a:solidFill>
                <a:effectLst>
                  <a:outerShdw blurRad="38100" dist="38100" dir="2700000" algn="tl">
                    <a:srgbClr val="000000">
                      <a:alpha val="43137"/>
                    </a:srgbClr>
                  </a:outerShdw>
                </a:effectLst>
                <a:latin typeface="Arial Black" pitchFamily="34" charset="0"/>
              </a:rPr>
              <a:t>Functions (ESFs)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pic>
        <p:nvPicPr>
          <p:cNvPr id="8" name="Picture 2">
            <a:extLst>
              <a:ext uri="{FF2B5EF4-FFF2-40B4-BE49-F238E27FC236}">
                <a16:creationId xmlns:a16="http://schemas.microsoft.com/office/drawing/2014/main" id="{60B6FC83-2451-4222-B451-4B349EA8D5D9}"/>
              </a:ext>
            </a:extLst>
          </p:cNvPr>
          <p:cNvPicPr>
            <a:picLocks noGrp="1" noChangeAspect="1" noChangeArrowheads="1"/>
          </p:cNvPicPr>
          <p:nvPr>
            <p:ph idx="1"/>
          </p:nvPr>
        </p:nvPicPr>
        <p:blipFill>
          <a:blip r:embed="rId5" cstate="email"/>
          <a:srcRect/>
          <a:stretch>
            <a:fillRect/>
          </a:stretch>
        </p:blipFill>
        <p:spPr bwMode="auto">
          <a:xfrm>
            <a:off x="914400" y="2002424"/>
            <a:ext cx="7543800" cy="4386263"/>
          </a:xfrm>
          <a:prstGeom prst="rect">
            <a:avLst/>
          </a:prstGeom>
          <a:noFill/>
          <a:ln w="9525">
            <a:noFill/>
            <a:miter lim="800000"/>
            <a:headEnd/>
            <a:tailEnd/>
          </a:ln>
        </p:spPr>
      </p:pic>
    </p:spTree>
    <p:extLst>
      <p:ext uri="{BB962C8B-B14F-4D97-AF65-F5344CB8AC3E}">
        <p14:creationId xmlns:p14="http://schemas.microsoft.com/office/powerpoint/2010/main" val="95794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ESF 16: Military Support</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400110"/>
          </a:xfrm>
          <a:prstGeom prst="rect">
            <a:avLst/>
          </a:prstGeom>
        </p:spPr>
        <p:txBody>
          <a:bodyPr wrap="square">
            <a:spAutoFit/>
          </a:bodyPr>
          <a:lstStyle/>
          <a:p>
            <a:r>
              <a:rPr lang="en-US" sz="1000" dirty="0"/>
              <a:t> </a:t>
            </a:r>
            <a:r>
              <a:rPr lang="en-US" sz="1000" dirty="0">
                <a:latin typeface="Arial Black" panose="020B0A04020102020204" pitchFamily="34" charset="0"/>
              </a:rPr>
              <a:t>Source:  THE VIRGINIA DEPARTMENT OF EMERGENCY MANAGEMENT (VDEM) VEOC 101/201 COURSE TRAINING MANUAL (01FEB2014)</a:t>
            </a:r>
          </a:p>
        </p:txBody>
      </p:sp>
      <p:graphicFrame>
        <p:nvGraphicFramePr>
          <p:cNvPr id="9" name="Content Placeholder 4">
            <a:extLst>
              <a:ext uri="{FF2B5EF4-FFF2-40B4-BE49-F238E27FC236}">
                <a16:creationId xmlns:a16="http://schemas.microsoft.com/office/drawing/2014/main" id="{F56CF487-CD29-4A5E-A741-08BAFECF786E}"/>
              </a:ext>
            </a:extLst>
          </p:cNvPr>
          <p:cNvGraphicFramePr>
            <a:graphicFrameLocks/>
          </p:cNvGraphicFramePr>
          <p:nvPr>
            <p:extLst>
              <p:ext uri="{D42A27DB-BD31-4B8C-83A1-F6EECF244321}">
                <p14:modId xmlns:p14="http://schemas.microsoft.com/office/powerpoint/2010/main" val="778936753"/>
              </p:ext>
            </p:extLst>
          </p:nvPr>
        </p:nvGraphicFramePr>
        <p:xfrm>
          <a:off x="459783" y="2438400"/>
          <a:ext cx="8229600" cy="27432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tx1"/>
                          </a:solidFill>
                          <a:latin typeface="Arial Black" panose="020B0A04020102020204" pitchFamily="34" charset="0"/>
                          <a:ea typeface="+mn-ea"/>
                          <a:cs typeface="+mn-cs"/>
                        </a:rPr>
                        <a:t>ESF and Support Agency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tx1"/>
                          </a:solidFill>
                          <a:latin typeface="Arial Black" panose="020B0A04020102020204" pitchFamily="34" charset="0"/>
                          <a:ea typeface="+mn-ea"/>
                          <a:cs typeface="+mn-cs"/>
                        </a:rPr>
                        <a:t>Scope of Work</a:t>
                      </a:r>
                    </a:p>
                  </a:txBody>
                  <a:tcPr/>
                </a:tc>
                <a:extLst>
                  <a:ext uri="{0D108BD9-81ED-4DB2-BD59-A6C34878D82A}">
                    <a16:rowId xmlns:a16="http://schemas.microsoft.com/office/drawing/2014/main" val="10000"/>
                  </a:ext>
                </a:extLst>
              </a:tr>
              <a:tr h="1485900">
                <a:tc>
                  <a:txBody>
                    <a:bodyPr/>
                    <a:lstStyle/>
                    <a:p>
                      <a:r>
                        <a:rPr lang="en-US" sz="1800" b="0" kern="1200" baseline="0" dirty="0">
                          <a:solidFill>
                            <a:schemeClr val="tx1"/>
                          </a:solidFill>
                          <a:latin typeface="Arial Black" panose="020B0A04020102020204" pitchFamily="34" charset="0"/>
                          <a:ea typeface="+mn-ea"/>
                          <a:cs typeface="+mn-cs"/>
                        </a:rPr>
                        <a:t>ESF #16 – Military Support </a:t>
                      </a:r>
                    </a:p>
                    <a:p>
                      <a:endParaRPr lang="en-US" sz="1800" b="0" kern="1200" baseline="0" dirty="0">
                        <a:solidFill>
                          <a:schemeClr val="tx1"/>
                        </a:solidFill>
                        <a:latin typeface="Arial Black" panose="020B0A04020102020204" pitchFamily="34" charset="0"/>
                        <a:ea typeface="+mn-ea"/>
                        <a:cs typeface="+mn-cs"/>
                      </a:endParaRPr>
                    </a:p>
                    <a:p>
                      <a:r>
                        <a:rPr lang="en-US" sz="1800" b="0" kern="1200" baseline="0" dirty="0">
                          <a:solidFill>
                            <a:schemeClr val="tx1"/>
                          </a:solidFill>
                          <a:latin typeface="Arial Black" panose="020B0A04020102020204" pitchFamily="34" charset="0"/>
                          <a:ea typeface="+mn-ea"/>
                          <a:cs typeface="+mn-cs"/>
                        </a:rPr>
                        <a:t>Primary – Military Affairs </a:t>
                      </a:r>
                    </a:p>
                    <a:p>
                      <a:endParaRPr lang="en-US" sz="1800" b="0" kern="1200" baseline="0" dirty="0">
                        <a:solidFill>
                          <a:schemeClr val="tx1"/>
                        </a:solidFill>
                        <a:latin typeface="Arial Black" panose="020B0A04020102020204" pitchFamily="34" charset="0"/>
                        <a:ea typeface="+mn-ea"/>
                        <a:cs typeface="+mn-cs"/>
                      </a:endParaRPr>
                    </a:p>
                    <a:p>
                      <a:r>
                        <a:rPr lang="en-US" sz="1800" b="0" kern="1200" baseline="0" dirty="0">
                          <a:solidFill>
                            <a:schemeClr val="tx1"/>
                          </a:solidFill>
                          <a:latin typeface="Arial Black" panose="020B0A04020102020204" pitchFamily="34" charset="0"/>
                          <a:ea typeface="+mn-ea"/>
                          <a:cs typeface="+mn-cs"/>
                        </a:rPr>
                        <a:t>Support – Emergency Management; Virginia National Guard; Virginia Defense Force </a:t>
                      </a:r>
                    </a:p>
                  </a:txBody>
                  <a:tcPr/>
                </a:tc>
                <a:tc>
                  <a:txBody>
                    <a:bodyPr/>
                    <a:lstStyle/>
                    <a:p>
                      <a:pPr>
                        <a:buFont typeface="Arial" pitchFamily="34" charset="0"/>
                        <a:buChar char="•"/>
                      </a:pPr>
                      <a:r>
                        <a:rPr lang="en-US" sz="1800" kern="1200" baseline="0" dirty="0">
                          <a:solidFill>
                            <a:schemeClr val="tx1"/>
                          </a:solidFill>
                          <a:latin typeface="Arial Black" panose="020B0A04020102020204" pitchFamily="34" charset="0"/>
                          <a:ea typeface="+mn-ea"/>
                          <a:cs typeface="+mn-cs"/>
                        </a:rPr>
                        <a:t> Translate civilian missions into military missions </a:t>
                      </a:r>
                    </a:p>
                    <a:p>
                      <a:pPr>
                        <a:buFont typeface="Arial" pitchFamily="34" charset="0"/>
                        <a:buChar char="•"/>
                      </a:pPr>
                      <a:endParaRPr lang="en-US" sz="1800" kern="1200" baseline="0" dirty="0">
                        <a:solidFill>
                          <a:schemeClr val="tx1"/>
                        </a:solidFill>
                        <a:latin typeface="Arial Black" panose="020B0A04020102020204" pitchFamily="34" charset="0"/>
                        <a:ea typeface="+mn-ea"/>
                        <a:cs typeface="+mn-cs"/>
                      </a:endParaRPr>
                    </a:p>
                    <a:p>
                      <a:pPr>
                        <a:buFont typeface="Arial" pitchFamily="34" charset="0"/>
                        <a:buChar char="•"/>
                      </a:pPr>
                      <a:r>
                        <a:rPr lang="en-US" sz="1800" kern="1200" baseline="0" dirty="0">
                          <a:solidFill>
                            <a:schemeClr val="tx1"/>
                          </a:solidFill>
                          <a:latin typeface="Arial Black" panose="020B0A04020102020204" pitchFamily="34" charset="0"/>
                          <a:ea typeface="+mn-ea"/>
                          <a:cs typeface="+mn-cs"/>
                        </a:rPr>
                        <a:t> Provide military resources </a:t>
                      </a:r>
                    </a:p>
                    <a:p>
                      <a:pPr>
                        <a:buFont typeface="Arial" pitchFamily="34" charset="0"/>
                        <a:buChar char="•"/>
                      </a:pPr>
                      <a:endParaRPr lang="en-US" sz="1800" b="1" kern="1200" baseline="0" dirty="0">
                        <a:solidFill>
                          <a:schemeClr val="tx1"/>
                        </a:solidFill>
                        <a:latin typeface="Arial Black" panose="020B0A04020102020204" pitchFamily="34" charset="0"/>
                        <a:ea typeface="+mn-ea"/>
                        <a:cs typeface="+mn-cs"/>
                      </a:endParaRPr>
                    </a:p>
                    <a:p>
                      <a:pPr>
                        <a:buFont typeface="Arial" pitchFamily="34" charset="0"/>
                        <a:buChar char="•"/>
                      </a:pPr>
                      <a:r>
                        <a:rPr lang="en-US" sz="1800" b="1" kern="1200" baseline="0" dirty="0">
                          <a:solidFill>
                            <a:schemeClr val="tx1"/>
                          </a:solidFill>
                          <a:latin typeface="Arial Black" panose="020B0A04020102020204" pitchFamily="34" charset="0"/>
                          <a:ea typeface="+mn-ea"/>
                          <a:cs typeface="+mn-cs"/>
                        </a:rPr>
                        <a:t> </a:t>
                      </a:r>
                      <a:r>
                        <a:rPr lang="en-US" sz="1800" b="0" kern="1200" baseline="0" dirty="0">
                          <a:solidFill>
                            <a:schemeClr val="tx1"/>
                          </a:solidFill>
                          <a:latin typeface="Arial Black" panose="020B0A04020102020204" pitchFamily="34" charset="0"/>
                          <a:ea typeface="+mn-ea"/>
                          <a:cs typeface="+mn-cs"/>
                        </a:rPr>
                        <a:t>Plan, coordinate, and control mission assignments and utilization of Virginia Militia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9165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Response Process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6" name="Rectangle 5">
            <a:extLst>
              <a:ext uri="{FF2B5EF4-FFF2-40B4-BE49-F238E27FC236}">
                <a16:creationId xmlns:a16="http://schemas.microsoft.com/office/drawing/2014/main" id="{6F1A182A-B5D9-4FCC-83D1-04F24B1E636B}"/>
              </a:ext>
            </a:extLst>
          </p:cNvPr>
          <p:cNvSpPr/>
          <p:nvPr/>
        </p:nvSpPr>
        <p:spPr>
          <a:xfrm>
            <a:off x="685800" y="2152650"/>
            <a:ext cx="8001000" cy="3600986"/>
          </a:xfrm>
          <a:prstGeom prst="rect">
            <a:avLst/>
          </a:prstGeom>
        </p:spPr>
        <p:txBody>
          <a:bodyPr wrap="square">
            <a:spAutoFit/>
          </a:bodyPr>
          <a:lstStyle/>
          <a:p>
            <a:r>
              <a:rPr lang="en-US" sz="1200" dirty="0">
                <a:latin typeface="Arial Black" panose="020B0A04020102020204" pitchFamily="34" charset="0"/>
              </a:rPr>
              <a:t>If  the Commonwealth is impacted by an event, i.e. severe weather, an incident may be created in WEBEOC as a means of communicating with local governments.</a:t>
            </a:r>
          </a:p>
          <a:p>
            <a:pPr>
              <a:buNone/>
            </a:pPr>
            <a:endParaRPr lang="en-US" sz="1200" dirty="0">
              <a:latin typeface="Arial Black" panose="020B0A04020102020204" pitchFamily="34" charset="0"/>
            </a:endParaRPr>
          </a:p>
          <a:p>
            <a:r>
              <a:rPr lang="en-US" sz="1200" dirty="0">
                <a:latin typeface="Arial Black" panose="020B0A04020102020204" pitchFamily="34" charset="0"/>
              </a:rPr>
              <a:t>The impacted local jurisdiction will begin to use WEBEOC to post Situation Reports (</a:t>
            </a:r>
            <a:r>
              <a:rPr lang="en-US" sz="1200" dirty="0" err="1">
                <a:latin typeface="Arial Black" panose="020B0A04020102020204" pitchFamily="34" charset="0"/>
              </a:rPr>
              <a:t>SitReps</a:t>
            </a:r>
            <a:r>
              <a:rPr lang="en-US" sz="1200" dirty="0">
                <a:latin typeface="Arial Black" panose="020B0A04020102020204" pitchFamily="34" charset="0"/>
              </a:rPr>
              <a:t>) and other pertinent information into the designated incident board. </a:t>
            </a:r>
          </a:p>
          <a:p>
            <a:pPr>
              <a:buNone/>
            </a:pPr>
            <a:endParaRPr lang="en-US" sz="1200" dirty="0">
              <a:latin typeface="Arial Black" panose="020B0A04020102020204" pitchFamily="34" charset="0"/>
            </a:endParaRPr>
          </a:p>
          <a:p>
            <a:r>
              <a:rPr lang="en-US" sz="1200" dirty="0">
                <a:latin typeface="Arial Black" panose="020B0A04020102020204" pitchFamily="34" charset="0"/>
              </a:rPr>
              <a:t>During an event, it is the responsibility of the </a:t>
            </a:r>
            <a:r>
              <a:rPr lang="en-US" sz="1200" b="1" dirty="0">
                <a:latin typeface="Arial Black" panose="020B0A04020102020204" pitchFamily="34" charset="0"/>
              </a:rPr>
              <a:t>Planning Section</a:t>
            </a:r>
            <a:r>
              <a:rPr lang="en-US" sz="1200" dirty="0">
                <a:latin typeface="Arial Black" panose="020B0A04020102020204" pitchFamily="34" charset="0"/>
              </a:rPr>
              <a:t> to verify and collate information received into useful data for decision makers. </a:t>
            </a:r>
          </a:p>
          <a:p>
            <a:pPr lvl="1"/>
            <a:r>
              <a:rPr lang="en-US" sz="1200" dirty="0">
                <a:latin typeface="Arial Black" panose="020B0A04020102020204" pitchFamily="34" charset="0"/>
              </a:rPr>
              <a:t>Information is typically collected from local governments through </a:t>
            </a:r>
            <a:r>
              <a:rPr lang="en-US" sz="1200" dirty="0" err="1">
                <a:latin typeface="Arial Black" panose="020B0A04020102020204" pitchFamily="34" charset="0"/>
              </a:rPr>
              <a:t>SitReps</a:t>
            </a:r>
            <a:r>
              <a:rPr lang="en-US" sz="1200" dirty="0">
                <a:latin typeface="Arial Black" panose="020B0A04020102020204" pitchFamily="34" charset="0"/>
              </a:rPr>
              <a:t>, Initial Damage Assessments, and Shelter Boards.</a:t>
            </a:r>
          </a:p>
          <a:p>
            <a:pPr>
              <a:buNone/>
            </a:pPr>
            <a:endParaRPr lang="en-US" sz="1200" dirty="0">
              <a:latin typeface="Arial Black" panose="020B0A04020102020204" pitchFamily="34" charset="0"/>
            </a:endParaRPr>
          </a:p>
          <a:p>
            <a:r>
              <a:rPr lang="en-US" sz="1200" dirty="0">
                <a:latin typeface="Arial Black" panose="020B0A04020102020204" pitchFamily="34" charset="0"/>
              </a:rPr>
              <a:t>During normal business operations, information is shared through the Virginia Emergency Operations Center (VEOC) Watch Center. </a:t>
            </a:r>
          </a:p>
          <a:p>
            <a:pPr>
              <a:buNone/>
            </a:pPr>
            <a:endParaRPr lang="en-US" sz="1200" dirty="0">
              <a:latin typeface="Arial Black" panose="020B0A04020102020204" pitchFamily="34" charset="0"/>
            </a:endParaRPr>
          </a:p>
          <a:p>
            <a:r>
              <a:rPr lang="en-US" sz="1200" dirty="0">
                <a:latin typeface="Arial Black" panose="020B0A04020102020204" pitchFamily="34" charset="0"/>
              </a:rPr>
              <a:t>Additionally, during an event or incident requiring an augmentation of the Virginia Emergency Support Team (VEST), a Joint Information Center or JIC will be staffed. </a:t>
            </a:r>
          </a:p>
          <a:p>
            <a:pPr>
              <a:buNone/>
            </a:pPr>
            <a:endParaRPr lang="en-US" sz="1200" dirty="0">
              <a:latin typeface="Arial Black" panose="020B0A04020102020204" pitchFamily="34" charset="0"/>
            </a:endParaRPr>
          </a:p>
          <a:p>
            <a:r>
              <a:rPr lang="en-US" sz="1200" dirty="0">
                <a:latin typeface="Arial Black" panose="020B0A04020102020204" pitchFamily="34" charset="0"/>
              </a:rPr>
              <a:t>It is the responsibility of External Affairs and Public Information Officers to ensure that the public receives timely and updated information to avoid any confusion and dispel rumors.</a:t>
            </a:r>
          </a:p>
        </p:txBody>
      </p:sp>
    </p:spTree>
    <p:extLst>
      <p:ext uri="{BB962C8B-B14F-4D97-AF65-F5344CB8AC3E}">
        <p14:creationId xmlns:p14="http://schemas.microsoft.com/office/powerpoint/2010/main" val="770333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Response Process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pic>
        <p:nvPicPr>
          <p:cNvPr id="8" name="Picture 1">
            <a:extLst>
              <a:ext uri="{FF2B5EF4-FFF2-40B4-BE49-F238E27FC236}">
                <a16:creationId xmlns:a16="http://schemas.microsoft.com/office/drawing/2014/main" id="{6C0C7D01-F5A0-4B04-871B-36D7806ED0AC}"/>
              </a:ext>
            </a:extLst>
          </p:cNvPr>
          <p:cNvPicPr>
            <a:picLocks noChangeAspect="1" noChangeArrowheads="1"/>
          </p:cNvPicPr>
          <p:nvPr/>
        </p:nvPicPr>
        <p:blipFill>
          <a:blip r:embed="rId5" cstate="email"/>
          <a:srcRect/>
          <a:stretch>
            <a:fillRect/>
          </a:stretch>
        </p:blipFill>
        <p:spPr bwMode="auto">
          <a:xfrm>
            <a:off x="1935163" y="1965325"/>
            <a:ext cx="5273675" cy="4435475"/>
          </a:xfrm>
          <a:prstGeom prst="rect">
            <a:avLst/>
          </a:prstGeom>
          <a:noFill/>
          <a:ln w="9525">
            <a:noFill/>
            <a:miter lim="800000"/>
            <a:headEnd/>
            <a:tailEnd/>
          </a:ln>
          <a:effectLst/>
        </p:spPr>
      </p:pic>
      <p:sp>
        <p:nvSpPr>
          <p:cNvPr id="9" name="Rectangle 8">
            <a:extLst>
              <a:ext uri="{FF2B5EF4-FFF2-40B4-BE49-F238E27FC236}">
                <a16:creationId xmlns:a16="http://schemas.microsoft.com/office/drawing/2014/main" id="{19AE4714-6DF4-4EF3-B29A-443C5A5273C2}"/>
              </a:ext>
            </a:extLst>
          </p:cNvPr>
          <p:cNvSpPr/>
          <p:nvPr/>
        </p:nvSpPr>
        <p:spPr>
          <a:xfrm>
            <a:off x="914400" y="1666862"/>
            <a:ext cx="7467600" cy="338554"/>
          </a:xfrm>
          <a:prstGeom prst="rect">
            <a:avLst/>
          </a:prstGeom>
        </p:spPr>
        <p:txBody>
          <a:bodyPr wrap="square">
            <a:spAutoFit/>
          </a:bodyPr>
          <a:lstStyle/>
          <a:p>
            <a:pPr algn="ctr"/>
            <a:r>
              <a:rPr lang="en-US" sz="1600" b="1" dirty="0">
                <a:latin typeface="Arial Black" panose="020B0A04020102020204" pitchFamily="34" charset="0"/>
              </a:rPr>
              <a:t>COMMUNICATION AND INFORMATION SHARING PROCESS </a:t>
            </a:r>
            <a:endParaRPr lang="en-US" sz="1600" dirty="0">
              <a:latin typeface="Arial Black" panose="020B0A04020102020204" pitchFamily="34" charset="0"/>
            </a:endParaRPr>
          </a:p>
        </p:txBody>
      </p:sp>
      <p:sp>
        <p:nvSpPr>
          <p:cNvPr id="10" name="Rectangle 9">
            <a:extLst>
              <a:ext uri="{FF2B5EF4-FFF2-40B4-BE49-F238E27FC236}">
                <a16:creationId xmlns:a16="http://schemas.microsoft.com/office/drawing/2014/main" id="{A12E865F-86F2-4A86-BA60-7F87B4FB51D6}"/>
              </a:ext>
            </a:extLst>
          </p:cNvPr>
          <p:cNvSpPr/>
          <p:nvPr/>
        </p:nvSpPr>
        <p:spPr>
          <a:xfrm>
            <a:off x="0" y="6581001"/>
            <a:ext cx="8839200" cy="230832"/>
          </a:xfrm>
          <a:prstGeom prst="rect">
            <a:avLst/>
          </a:prstGeom>
        </p:spPr>
        <p:txBody>
          <a:bodyPr wrap="square">
            <a:spAutoFit/>
          </a:bodyPr>
          <a:lstStyle/>
          <a:p>
            <a:r>
              <a:rPr lang="en-US" sz="900" dirty="0">
                <a:latin typeface="Arial Black" panose="020B0A04020102020204" pitchFamily="34" charset="0"/>
              </a:rPr>
              <a:t> Source:  Introduction to the Virginia Emergency Response Team (VERT) and VDEM Crisis Management Systems (01FEB2014)</a:t>
            </a:r>
          </a:p>
        </p:txBody>
      </p:sp>
    </p:spTree>
    <p:extLst>
      <p:ext uri="{BB962C8B-B14F-4D97-AF65-F5344CB8AC3E}">
        <p14:creationId xmlns:p14="http://schemas.microsoft.com/office/powerpoint/2010/main" val="293238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Agenda</a:t>
            </a:r>
          </a:p>
        </p:txBody>
      </p:sp>
      <p:sp>
        <p:nvSpPr>
          <p:cNvPr id="10243" name="Subtitle 2"/>
          <p:cNvSpPr>
            <a:spLocks noGrp="1"/>
          </p:cNvSpPr>
          <p:nvPr>
            <p:ph idx="1"/>
          </p:nvPr>
        </p:nvSpPr>
        <p:spPr>
          <a:xfrm>
            <a:off x="628650" y="2285999"/>
            <a:ext cx="7886700" cy="3890963"/>
          </a:xfrm>
        </p:spPr>
        <p:txBody>
          <a:bodyPr>
            <a:normAutofit fontScale="77500" lnSpcReduction="20000"/>
          </a:bodyPr>
          <a:lstStyle/>
          <a:p>
            <a:r>
              <a:rPr lang="en-US" dirty="0">
                <a:latin typeface="Arial Black" panose="020B0A04020102020204" pitchFamily="34" charset="0"/>
              </a:rPr>
              <a:t>TACPAK INTRODUCTION</a:t>
            </a:r>
          </a:p>
          <a:p>
            <a:pPr lvl="1"/>
            <a:r>
              <a:rPr lang="en-US" dirty="0">
                <a:latin typeface="Arial Black" panose="020B0A04020102020204" pitchFamily="34" charset="0"/>
              </a:rPr>
              <a:t>Draw TACPAK FORM 2062 (Hand Receipt)</a:t>
            </a:r>
          </a:p>
          <a:p>
            <a:pPr lvl="1"/>
            <a:r>
              <a:rPr lang="en-US" dirty="0">
                <a:latin typeface="Arial Black" panose="020B0A04020102020204" pitchFamily="34" charset="0"/>
              </a:rPr>
              <a:t>TACPAK Overview</a:t>
            </a:r>
          </a:p>
          <a:p>
            <a:pPr lvl="1"/>
            <a:r>
              <a:rPr lang="en-US" dirty="0">
                <a:latin typeface="Arial Black" panose="020B0A04020102020204" pitchFamily="34" charset="0"/>
              </a:rPr>
              <a:t>TACPAK Set Up</a:t>
            </a:r>
          </a:p>
          <a:p>
            <a:endParaRPr lang="en-US" dirty="0">
              <a:latin typeface="Arial Black" panose="020B0A04020102020204" pitchFamily="34" charset="0"/>
            </a:endParaRPr>
          </a:p>
          <a:p>
            <a:r>
              <a:rPr lang="en-US" dirty="0">
                <a:latin typeface="Arial Black" panose="020B0A04020102020204" pitchFamily="34" charset="0"/>
              </a:rPr>
              <a:t>Agency Introductions</a:t>
            </a:r>
          </a:p>
          <a:p>
            <a:pPr lvl="1"/>
            <a:r>
              <a:rPr lang="en-US" dirty="0">
                <a:latin typeface="Arial Black" panose="020B0A04020102020204" pitchFamily="34" charset="0"/>
              </a:rPr>
              <a:t>Virginia Emergency Operations Center (VEOC)</a:t>
            </a:r>
          </a:p>
          <a:p>
            <a:pPr lvl="1"/>
            <a:r>
              <a:rPr lang="en-US" dirty="0">
                <a:latin typeface="Arial Black" panose="020B0A04020102020204" pitchFamily="34" charset="0"/>
              </a:rPr>
              <a:t>Virginia Emergency Team (VERT)</a:t>
            </a:r>
          </a:p>
          <a:p>
            <a:pPr lvl="1"/>
            <a:r>
              <a:rPr lang="en-US" dirty="0">
                <a:latin typeface="Arial Black" panose="020B0A04020102020204" pitchFamily="34" charset="0"/>
              </a:rPr>
              <a:t>Emergency Support Functions (ESFs)</a:t>
            </a:r>
          </a:p>
          <a:p>
            <a:pPr lvl="1"/>
            <a:r>
              <a:rPr lang="en-US" dirty="0">
                <a:latin typeface="Arial Black" panose="020B0A04020102020204" pitchFamily="34" charset="0"/>
              </a:rPr>
              <a:t>Response Process</a:t>
            </a:r>
          </a:p>
          <a:p>
            <a:endParaRPr lang="en-US" dirty="0">
              <a:latin typeface="Arial Black" panose="020B0A04020102020204" pitchFamily="34" charset="0"/>
            </a:endParaRPr>
          </a:p>
          <a:p>
            <a:r>
              <a:rPr lang="en-US" dirty="0">
                <a:latin typeface="Arial Black" panose="020B0A04020102020204" pitchFamily="34" charset="0"/>
              </a:rPr>
              <a:t>WEBEOC</a:t>
            </a:r>
          </a:p>
          <a:p>
            <a:pPr lvl="1"/>
            <a:r>
              <a:rPr lang="en-US" dirty="0">
                <a:latin typeface="Arial Black" panose="020B0A04020102020204" pitchFamily="34" charset="0"/>
              </a:rPr>
              <a:t>Core Functions</a:t>
            </a:r>
          </a:p>
          <a:p>
            <a:pPr lvl="1"/>
            <a:r>
              <a:rPr lang="en-US" dirty="0">
                <a:latin typeface="Arial Black" panose="020B0A04020102020204" pitchFamily="34" charset="0"/>
              </a:rPr>
              <a:t>Interface Introduction / Walk-thru</a:t>
            </a:r>
          </a:p>
          <a:p>
            <a:endParaRPr lang="en-US" dirty="0">
              <a:latin typeface="Arial Black" panose="020B0A04020102020204" pitchFamily="34" charset="0"/>
            </a:endParaRPr>
          </a:p>
          <a:p>
            <a:r>
              <a:rPr lang="en-US" dirty="0">
                <a:latin typeface="Arial Black" panose="020B0A04020102020204" pitchFamily="34" charset="0"/>
              </a:rPr>
              <a:t>STATE ACTIVE DUTY (SAD) Discussion</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830997"/>
          </a:xfrm>
          <a:prstGeom prst="rect">
            <a:avLst/>
          </a:prstGeom>
          <a:noFill/>
        </p:spPr>
        <p:txBody>
          <a:bodyPr wrap="square" rtlCol="0">
            <a:spAutoFit/>
          </a:bodyPr>
          <a:lstStyle/>
          <a:p>
            <a:pPr algn="ctr"/>
            <a:r>
              <a:rPr lang="en-US" sz="4800" b="1" dirty="0">
                <a:latin typeface="Arial Black" panose="020B0A04020102020204" pitchFamily="34" charset="0"/>
              </a:rPr>
              <a:t>WEBEOC</a:t>
            </a:r>
          </a:p>
        </p:txBody>
      </p:sp>
    </p:spTree>
    <p:extLst>
      <p:ext uri="{BB962C8B-B14F-4D97-AF65-F5344CB8AC3E}">
        <p14:creationId xmlns:p14="http://schemas.microsoft.com/office/powerpoint/2010/main" val="305874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Core Functions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10" name="Rectangle 9">
            <a:extLst>
              <a:ext uri="{FF2B5EF4-FFF2-40B4-BE49-F238E27FC236}">
                <a16:creationId xmlns:a16="http://schemas.microsoft.com/office/drawing/2014/main" id="{A12E865F-86F2-4A86-BA60-7F87B4FB51D6}"/>
              </a:ext>
            </a:extLst>
          </p:cNvPr>
          <p:cNvSpPr/>
          <p:nvPr/>
        </p:nvSpPr>
        <p:spPr>
          <a:xfrm>
            <a:off x="0" y="6581001"/>
            <a:ext cx="8839200" cy="230832"/>
          </a:xfrm>
          <a:prstGeom prst="rect">
            <a:avLst/>
          </a:prstGeom>
        </p:spPr>
        <p:txBody>
          <a:bodyPr wrap="square">
            <a:spAutoFit/>
          </a:bodyPr>
          <a:lstStyle/>
          <a:p>
            <a:r>
              <a:rPr lang="en-US" sz="900" dirty="0">
                <a:latin typeface="Arial Black" panose="020B0A04020102020204" pitchFamily="34" charset="0"/>
              </a:rPr>
              <a:t> Source:  Introduction to the Virginia Emergency Response Team (VERT) and VDEM Crisis Management Systems (01FEB2014)</a:t>
            </a:r>
          </a:p>
        </p:txBody>
      </p:sp>
      <p:sp>
        <p:nvSpPr>
          <p:cNvPr id="3" name="Rectangle 2">
            <a:extLst>
              <a:ext uri="{FF2B5EF4-FFF2-40B4-BE49-F238E27FC236}">
                <a16:creationId xmlns:a16="http://schemas.microsoft.com/office/drawing/2014/main" id="{CE035EFF-8278-4B83-9DA6-58FD9CE4119C}"/>
              </a:ext>
            </a:extLst>
          </p:cNvPr>
          <p:cNvSpPr/>
          <p:nvPr/>
        </p:nvSpPr>
        <p:spPr>
          <a:xfrm>
            <a:off x="762000" y="2443879"/>
            <a:ext cx="7620000" cy="3139321"/>
          </a:xfrm>
          <a:prstGeom prst="rect">
            <a:avLst/>
          </a:prstGeom>
        </p:spPr>
        <p:txBody>
          <a:bodyPr wrap="square">
            <a:spAutoFit/>
          </a:bodyPr>
          <a:lstStyle/>
          <a:p>
            <a:r>
              <a:rPr lang="en-US" b="1" i="1" u="sng" dirty="0">
                <a:latin typeface="Arial Black" panose="020B0A04020102020204" pitchFamily="34" charset="0"/>
              </a:rPr>
              <a:t>Information Sharing</a:t>
            </a:r>
            <a:r>
              <a:rPr lang="en-US" dirty="0">
                <a:latin typeface="Arial Black" panose="020B0A04020102020204" pitchFamily="34" charset="0"/>
              </a:rPr>
              <a:t> - Facilitate real-time communications and information sharing between all responding and assisting parties, impacted localities, and federal partnerships during and after an emergency through many sources (IDA, </a:t>
            </a:r>
            <a:r>
              <a:rPr lang="en-US" dirty="0" err="1">
                <a:latin typeface="Arial Black" panose="020B0A04020102020204" pitchFamily="34" charset="0"/>
              </a:rPr>
              <a:t>SitRep</a:t>
            </a:r>
            <a:r>
              <a:rPr lang="en-US" dirty="0">
                <a:latin typeface="Arial Black" panose="020B0A04020102020204" pitchFamily="34" charset="0"/>
              </a:rPr>
              <a:t>, Position Log, GIS Capabilities).</a:t>
            </a:r>
          </a:p>
          <a:p>
            <a:endParaRPr lang="en-US" dirty="0">
              <a:latin typeface="Arial Black" panose="020B0A04020102020204" pitchFamily="34" charset="0"/>
            </a:endParaRPr>
          </a:p>
          <a:p>
            <a:r>
              <a:rPr lang="en-US" b="1" i="1" u="sng" dirty="0">
                <a:latin typeface="Arial Black" panose="020B0A04020102020204" pitchFamily="34" charset="0"/>
              </a:rPr>
              <a:t>Request Tracking</a:t>
            </a:r>
            <a:r>
              <a:rPr lang="en-US" dirty="0">
                <a:latin typeface="Arial Black" panose="020B0A04020102020204" pitchFamily="34" charset="0"/>
              </a:rPr>
              <a:t> - Effectively conduct essential response and recovery operations for any hazard or threat that may impact the Commonwealth of Virginia through resource management practices (Local and State Agency Requests for Assistance) </a:t>
            </a:r>
          </a:p>
        </p:txBody>
      </p:sp>
    </p:spTree>
    <p:extLst>
      <p:ext uri="{BB962C8B-B14F-4D97-AF65-F5344CB8AC3E}">
        <p14:creationId xmlns:p14="http://schemas.microsoft.com/office/powerpoint/2010/main" val="35477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a:t>
            </a:r>
            <a:r>
              <a:rPr lang="en-US" sz="2800">
                <a:solidFill>
                  <a:srgbClr val="FFC000"/>
                </a:solidFill>
                <a:effectLst>
                  <a:outerShdw blurRad="38100" dist="38100" dir="2700000" algn="tl">
                    <a:srgbClr val="000000">
                      <a:alpha val="43137"/>
                    </a:srgbClr>
                  </a:outerShdw>
                </a:effectLst>
                <a:latin typeface="Arial Black" pitchFamily="34" charset="0"/>
              </a:rPr>
              <a:t>Core Functions</a:t>
            </a:r>
            <a:endParaRPr lang="en-US" sz="28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10" name="Rectangle 9">
            <a:extLst>
              <a:ext uri="{FF2B5EF4-FFF2-40B4-BE49-F238E27FC236}">
                <a16:creationId xmlns:a16="http://schemas.microsoft.com/office/drawing/2014/main" id="{A12E865F-86F2-4A86-BA60-7F87B4FB51D6}"/>
              </a:ext>
            </a:extLst>
          </p:cNvPr>
          <p:cNvSpPr/>
          <p:nvPr/>
        </p:nvSpPr>
        <p:spPr>
          <a:xfrm>
            <a:off x="0" y="6581001"/>
            <a:ext cx="8839200" cy="230832"/>
          </a:xfrm>
          <a:prstGeom prst="rect">
            <a:avLst/>
          </a:prstGeom>
        </p:spPr>
        <p:txBody>
          <a:bodyPr wrap="square">
            <a:spAutoFit/>
          </a:bodyPr>
          <a:lstStyle/>
          <a:p>
            <a:r>
              <a:rPr lang="en-US" sz="900" dirty="0">
                <a:latin typeface="Arial Black" panose="020B0A04020102020204" pitchFamily="34" charset="0"/>
              </a:rPr>
              <a:t> Source:  Introduction to the Virginia Emergency Response Team (VERT) and VDEM Crisis Management Systems (01FEB2014)</a:t>
            </a:r>
          </a:p>
        </p:txBody>
      </p:sp>
      <p:sp>
        <p:nvSpPr>
          <p:cNvPr id="3" name="Rectangle 2">
            <a:extLst>
              <a:ext uri="{FF2B5EF4-FFF2-40B4-BE49-F238E27FC236}">
                <a16:creationId xmlns:a16="http://schemas.microsoft.com/office/drawing/2014/main" id="{CE035EFF-8278-4B83-9DA6-58FD9CE4119C}"/>
              </a:ext>
            </a:extLst>
          </p:cNvPr>
          <p:cNvSpPr/>
          <p:nvPr/>
        </p:nvSpPr>
        <p:spPr>
          <a:xfrm>
            <a:off x="762000" y="2443879"/>
            <a:ext cx="7620000" cy="3083921"/>
          </a:xfrm>
          <a:prstGeom prst="rect">
            <a:avLst/>
          </a:prstGeom>
        </p:spPr>
        <p:txBody>
          <a:bodyPr wrap="square">
            <a:spAutoFit/>
          </a:bodyPr>
          <a:lstStyle/>
          <a:p>
            <a:pPr>
              <a:lnSpc>
                <a:spcPct val="90000"/>
              </a:lnSpc>
            </a:pPr>
            <a:r>
              <a:rPr lang="en-US" sz="2400" dirty="0">
                <a:latin typeface="Arial Black" panose="020B0A04020102020204" pitchFamily="34" charset="0"/>
              </a:rPr>
              <a:t>Within WEBEOC, users have the capability to input, respond to, and track requests for assistance and resources deployed in connections with requests in an efficient and timely manner. </a:t>
            </a:r>
          </a:p>
          <a:p>
            <a:pPr>
              <a:lnSpc>
                <a:spcPct val="90000"/>
              </a:lnSpc>
            </a:pPr>
            <a:endParaRPr lang="en-US" sz="2400" dirty="0">
              <a:latin typeface="Arial Black" panose="020B0A04020102020204" pitchFamily="34" charset="0"/>
            </a:endParaRPr>
          </a:p>
          <a:p>
            <a:pPr>
              <a:lnSpc>
                <a:spcPct val="90000"/>
              </a:lnSpc>
            </a:pPr>
            <a:r>
              <a:rPr lang="en-US" sz="2400" dirty="0">
                <a:latin typeface="Arial Black" panose="020B0A04020102020204" pitchFamily="34" charset="0"/>
              </a:rPr>
              <a:t>Users can also effectively exchange information both internally and externally between local, state, and federal partners.</a:t>
            </a:r>
          </a:p>
        </p:txBody>
      </p:sp>
    </p:spTree>
    <p:extLst>
      <p:ext uri="{BB962C8B-B14F-4D97-AF65-F5344CB8AC3E}">
        <p14:creationId xmlns:p14="http://schemas.microsoft.com/office/powerpoint/2010/main" val="4268832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a:solidFill>
                  <a:srgbClr val="FFC000"/>
                </a:solidFill>
                <a:effectLst>
                  <a:outerShdw blurRad="38100" dist="38100" dir="2700000" algn="tl">
                    <a:srgbClr val="000000">
                      <a:alpha val="43137"/>
                    </a:srgbClr>
                  </a:outerShdw>
                </a:effectLst>
                <a:latin typeface="Arial Black" pitchFamily="34" charset="0"/>
              </a:rPr>
              <a:t>WEBEOC Interface</a:t>
            </a:r>
            <a:endParaRPr lang="en-US" sz="28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3" name="Rectangle 2">
            <a:extLst>
              <a:ext uri="{FF2B5EF4-FFF2-40B4-BE49-F238E27FC236}">
                <a16:creationId xmlns:a16="http://schemas.microsoft.com/office/drawing/2014/main" id="{A83450E1-14E0-40F2-BAF4-D0A12D97B298}"/>
              </a:ext>
            </a:extLst>
          </p:cNvPr>
          <p:cNvSpPr/>
          <p:nvPr/>
        </p:nvSpPr>
        <p:spPr>
          <a:xfrm>
            <a:off x="304800" y="5029201"/>
            <a:ext cx="8229600" cy="1631216"/>
          </a:xfrm>
          <a:prstGeom prst="rect">
            <a:avLst/>
          </a:prstGeom>
        </p:spPr>
        <p:txBody>
          <a:bodyPr wrap="square">
            <a:spAutoFit/>
          </a:bodyPr>
          <a:lstStyle/>
          <a:p>
            <a:pPr>
              <a:buNone/>
            </a:pPr>
            <a:r>
              <a:rPr lang="en-US" sz="1000" dirty="0">
                <a:latin typeface="Arial Black" panose="020B0A04020102020204" pitchFamily="34" charset="0"/>
              </a:rPr>
              <a:t>WEBEOC positions - purpose of each position</a:t>
            </a:r>
          </a:p>
          <a:p>
            <a:pPr>
              <a:buNone/>
            </a:pPr>
            <a:endParaRPr lang="en-US" sz="1000" dirty="0">
              <a:latin typeface="Arial Black" panose="020B0A04020102020204" pitchFamily="34" charset="0"/>
            </a:endParaRPr>
          </a:p>
          <a:p>
            <a:pPr>
              <a:buNone/>
            </a:pPr>
            <a:r>
              <a:rPr lang="en-US" sz="1000" b="1" i="1" u="sng" dirty="0">
                <a:latin typeface="Arial Black" panose="020B0A04020102020204" pitchFamily="34" charset="0"/>
              </a:rPr>
              <a:t>Department of Military Affairs (DMA)</a:t>
            </a:r>
            <a:r>
              <a:rPr lang="en-US" sz="1000" dirty="0">
                <a:latin typeface="Arial Black" panose="020B0A04020102020204" pitchFamily="34" charset="0"/>
              </a:rPr>
              <a:t> - Only persons ENTERING requests on BEHALF of DMA should have this access.  This should be limited to those that have authority to request (potentially financially) on behalf of DMA</a:t>
            </a:r>
          </a:p>
          <a:p>
            <a:pPr>
              <a:buNone/>
            </a:pPr>
            <a:endParaRPr lang="en-US" sz="1000" b="1" i="1" u="sng" dirty="0">
              <a:latin typeface="Arial Black" panose="020B0A04020102020204" pitchFamily="34" charset="0"/>
            </a:endParaRPr>
          </a:p>
          <a:p>
            <a:pPr>
              <a:buNone/>
            </a:pPr>
            <a:r>
              <a:rPr lang="en-US" sz="1000" b="1" i="1" u="sng" dirty="0">
                <a:latin typeface="Arial Black" panose="020B0A04020102020204" pitchFamily="34" charset="0"/>
              </a:rPr>
              <a:t>ESF 16- Military Affairs</a:t>
            </a:r>
            <a:r>
              <a:rPr lang="en-US" sz="1000" dirty="0">
                <a:latin typeface="Arial Black" panose="020B0A04020102020204" pitchFamily="34" charset="0"/>
              </a:rPr>
              <a:t> - This is the first touch for ESF 16 when requests get "tasked" to ESF 16.  Only those with THIS position can see requests initially</a:t>
            </a:r>
          </a:p>
          <a:p>
            <a:pPr>
              <a:buNone/>
            </a:pPr>
            <a:endParaRPr lang="en-US" sz="1000" b="1" i="1" u="sng" dirty="0">
              <a:latin typeface="Arial Black" panose="020B0A04020102020204" pitchFamily="34" charset="0"/>
            </a:endParaRPr>
          </a:p>
          <a:p>
            <a:pPr>
              <a:buNone/>
            </a:pPr>
            <a:r>
              <a:rPr lang="en-US" sz="1000" b="1" i="1" u="sng" dirty="0">
                <a:latin typeface="Arial Black" panose="020B0A04020102020204" pitchFamily="34" charset="0"/>
              </a:rPr>
              <a:t>ESF 16-JOC &amp; ESF 16 - JTF</a:t>
            </a:r>
            <a:r>
              <a:rPr lang="en-US" sz="1000" dirty="0">
                <a:latin typeface="Arial Black" panose="020B0A04020102020204" pitchFamily="34" charset="0"/>
              </a:rPr>
              <a:t> - Those with ESF 16 Military Affairs have the ability to task to these 2 positions based off of VNG procedures</a:t>
            </a:r>
          </a:p>
        </p:txBody>
      </p:sp>
      <p:pic>
        <p:nvPicPr>
          <p:cNvPr id="8" name="Picture 4">
            <a:extLst>
              <a:ext uri="{FF2B5EF4-FFF2-40B4-BE49-F238E27FC236}">
                <a16:creationId xmlns:a16="http://schemas.microsoft.com/office/drawing/2014/main" id="{C1ECD6E6-89C8-4715-A7CE-EF7EBD5A2DA9}"/>
              </a:ext>
            </a:extLst>
          </p:cNvPr>
          <p:cNvPicPr>
            <a:picLocks noChangeAspect="1" noChangeArrowheads="1"/>
          </p:cNvPicPr>
          <p:nvPr/>
        </p:nvPicPr>
        <p:blipFill>
          <a:blip r:embed="rId5" cstate="print"/>
          <a:srcRect/>
          <a:stretch>
            <a:fillRect/>
          </a:stretch>
        </p:blipFill>
        <p:spPr bwMode="auto">
          <a:xfrm>
            <a:off x="213935" y="1853766"/>
            <a:ext cx="8778875" cy="3154363"/>
          </a:xfrm>
          <a:prstGeom prst="rect">
            <a:avLst/>
          </a:prstGeom>
          <a:noFill/>
          <a:ln w="9525">
            <a:noFill/>
            <a:miter lim="800000"/>
            <a:headEnd/>
            <a:tailEnd/>
          </a:ln>
          <a:effectLst/>
        </p:spPr>
      </p:pic>
    </p:spTree>
    <p:extLst>
      <p:ext uri="{BB962C8B-B14F-4D97-AF65-F5344CB8AC3E}">
        <p14:creationId xmlns:p14="http://schemas.microsoft.com/office/powerpoint/2010/main" val="2095947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Interface</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pic>
        <p:nvPicPr>
          <p:cNvPr id="8" name="Picture 1">
            <a:extLst>
              <a:ext uri="{FF2B5EF4-FFF2-40B4-BE49-F238E27FC236}">
                <a16:creationId xmlns:a16="http://schemas.microsoft.com/office/drawing/2014/main" id="{8DE3A55C-04B9-44B2-A940-04EB5F3460EF}"/>
              </a:ext>
            </a:extLst>
          </p:cNvPr>
          <p:cNvPicPr>
            <a:picLocks noChangeAspect="1" noChangeArrowheads="1"/>
          </p:cNvPicPr>
          <p:nvPr/>
        </p:nvPicPr>
        <p:blipFill>
          <a:blip r:embed="rId5" cstate="email"/>
          <a:srcRect/>
          <a:stretch>
            <a:fillRect/>
          </a:stretch>
        </p:blipFill>
        <p:spPr bwMode="auto">
          <a:xfrm>
            <a:off x="106363" y="1932799"/>
            <a:ext cx="8931275" cy="4315601"/>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2F403DFF-D14F-4EDF-A632-CA6B0CD4C95D}"/>
              </a:ext>
            </a:extLst>
          </p:cNvPr>
          <p:cNvSpPr txBox="1"/>
          <p:nvPr/>
        </p:nvSpPr>
        <p:spPr>
          <a:xfrm>
            <a:off x="304800" y="6324600"/>
            <a:ext cx="6622006" cy="369332"/>
          </a:xfrm>
          <a:prstGeom prst="rect">
            <a:avLst/>
          </a:prstGeom>
          <a:noFill/>
        </p:spPr>
        <p:txBody>
          <a:bodyPr wrap="none" rtlCol="0">
            <a:spAutoFit/>
          </a:bodyPr>
          <a:lstStyle/>
          <a:p>
            <a:r>
              <a:rPr lang="en-US" dirty="0">
                <a:latin typeface="Arial Black" panose="020B0A04020102020204" pitchFamily="34" charset="0"/>
                <a:hlinkClick r:id="rId6"/>
              </a:rPr>
              <a:t>https://webeoc.vdem.virginia.gov/eoc7/default.aspx</a:t>
            </a:r>
            <a:endParaRPr lang="en-US" dirty="0">
              <a:latin typeface="Arial Black" panose="020B0A04020102020204" pitchFamily="34" charset="0"/>
            </a:endParaRPr>
          </a:p>
        </p:txBody>
      </p:sp>
    </p:spTree>
    <p:extLst>
      <p:ext uri="{BB962C8B-B14F-4D97-AF65-F5344CB8AC3E}">
        <p14:creationId xmlns:p14="http://schemas.microsoft.com/office/powerpoint/2010/main" val="1044732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Interface</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11" name="TextBox 10">
            <a:extLst>
              <a:ext uri="{FF2B5EF4-FFF2-40B4-BE49-F238E27FC236}">
                <a16:creationId xmlns:a16="http://schemas.microsoft.com/office/drawing/2014/main" id="{2F403DFF-D14F-4EDF-A632-CA6B0CD4C95D}"/>
              </a:ext>
            </a:extLst>
          </p:cNvPr>
          <p:cNvSpPr txBox="1"/>
          <p:nvPr/>
        </p:nvSpPr>
        <p:spPr>
          <a:xfrm>
            <a:off x="304800" y="6324600"/>
            <a:ext cx="6622006" cy="369332"/>
          </a:xfrm>
          <a:prstGeom prst="rect">
            <a:avLst/>
          </a:prstGeom>
          <a:noFill/>
        </p:spPr>
        <p:txBody>
          <a:bodyPr wrap="none" rtlCol="0">
            <a:spAutoFit/>
          </a:bodyPr>
          <a:lstStyle/>
          <a:p>
            <a:r>
              <a:rPr lang="en-US" dirty="0">
                <a:latin typeface="Arial Black" panose="020B0A04020102020204" pitchFamily="34" charset="0"/>
                <a:hlinkClick r:id="rId5"/>
              </a:rPr>
              <a:t>https://webeoc.vdem.virginia.gov/eoc7/default.aspx</a:t>
            </a:r>
            <a:endParaRPr lang="en-US" dirty="0">
              <a:latin typeface="Arial Black" panose="020B0A04020102020204" pitchFamily="34" charset="0"/>
            </a:endParaRPr>
          </a:p>
        </p:txBody>
      </p:sp>
      <p:pic>
        <p:nvPicPr>
          <p:cNvPr id="9" name="Picture 1">
            <a:extLst>
              <a:ext uri="{FF2B5EF4-FFF2-40B4-BE49-F238E27FC236}">
                <a16:creationId xmlns:a16="http://schemas.microsoft.com/office/drawing/2014/main" id="{B8FC22F6-AAAA-4CEF-BCD0-37AD2FC056B2}"/>
              </a:ext>
            </a:extLst>
          </p:cNvPr>
          <p:cNvPicPr>
            <a:picLocks noChangeAspect="1" noChangeArrowheads="1"/>
          </p:cNvPicPr>
          <p:nvPr/>
        </p:nvPicPr>
        <p:blipFill>
          <a:blip r:embed="rId6" cstate="email"/>
          <a:srcRect/>
          <a:stretch>
            <a:fillRect/>
          </a:stretch>
        </p:blipFill>
        <p:spPr bwMode="auto">
          <a:xfrm>
            <a:off x="152400" y="2333625"/>
            <a:ext cx="8923176" cy="2876550"/>
          </a:xfrm>
          <a:prstGeom prst="rect">
            <a:avLst/>
          </a:prstGeom>
          <a:noFill/>
          <a:ln w="9525">
            <a:noFill/>
            <a:miter lim="800000"/>
            <a:headEnd/>
            <a:tailEnd/>
          </a:ln>
        </p:spPr>
      </p:pic>
    </p:spTree>
    <p:extLst>
      <p:ext uri="{BB962C8B-B14F-4D97-AF65-F5344CB8AC3E}">
        <p14:creationId xmlns:p14="http://schemas.microsoft.com/office/powerpoint/2010/main" val="4219704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a:solidFill>
                  <a:srgbClr val="FFC000"/>
                </a:solidFill>
                <a:effectLst>
                  <a:outerShdw blurRad="38100" dist="38100" dir="2700000" algn="tl">
                    <a:srgbClr val="000000">
                      <a:alpha val="43137"/>
                    </a:srgbClr>
                  </a:outerShdw>
                </a:effectLst>
                <a:latin typeface="Arial Black" pitchFamily="34" charset="0"/>
              </a:rPr>
              <a:t>WEBEOC Interface</a:t>
            </a:r>
            <a:endParaRPr lang="en-US" sz="28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9" name="TextBox 8">
            <a:extLst>
              <a:ext uri="{FF2B5EF4-FFF2-40B4-BE49-F238E27FC236}">
                <a16:creationId xmlns:a16="http://schemas.microsoft.com/office/drawing/2014/main" id="{8E7315F6-8B14-404E-8009-93CE038CBA4A}"/>
              </a:ext>
            </a:extLst>
          </p:cNvPr>
          <p:cNvSpPr txBox="1"/>
          <p:nvPr/>
        </p:nvSpPr>
        <p:spPr>
          <a:xfrm>
            <a:off x="304800" y="6504798"/>
            <a:ext cx="4483215" cy="276999"/>
          </a:xfrm>
          <a:prstGeom prst="rect">
            <a:avLst/>
          </a:prstGeom>
          <a:noFill/>
        </p:spPr>
        <p:txBody>
          <a:bodyPr wrap="none" rtlCol="0">
            <a:spAutoFit/>
          </a:bodyPr>
          <a:lstStyle/>
          <a:p>
            <a:r>
              <a:rPr lang="en-US" sz="1200" dirty="0">
                <a:latin typeface="Arial Black" panose="020B0A04020102020204" pitchFamily="34" charset="0"/>
                <a:hlinkClick r:id="rId5"/>
              </a:rPr>
              <a:t>https://webeoc.vdem.virginia.gov/eoc7/default.aspx</a:t>
            </a:r>
            <a:endParaRPr lang="en-US" sz="1200" dirty="0">
              <a:latin typeface="Arial Black" panose="020B0A04020102020204" pitchFamily="34" charset="0"/>
            </a:endParaRPr>
          </a:p>
        </p:txBody>
      </p:sp>
      <p:pic>
        <p:nvPicPr>
          <p:cNvPr id="11" name="Picture 2">
            <a:extLst>
              <a:ext uri="{FF2B5EF4-FFF2-40B4-BE49-F238E27FC236}">
                <a16:creationId xmlns:a16="http://schemas.microsoft.com/office/drawing/2014/main" id="{6FAEE0A8-1448-461F-B5A4-02863EF1DCF8}"/>
              </a:ext>
            </a:extLst>
          </p:cNvPr>
          <p:cNvPicPr>
            <a:picLocks noChangeAspect="1" noChangeArrowheads="1"/>
          </p:cNvPicPr>
          <p:nvPr/>
        </p:nvPicPr>
        <p:blipFill>
          <a:blip r:embed="rId6" cstate="email"/>
          <a:srcRect/>
          <a:stretch>
            <a:fillRect/>
          </a:stretch>
        </p:blipFill>
        <p:spPr bwMode="auto">
          <a:xfrm>
            <a:off x="60325" y="1828798"/>
            <a:ext cx="9021763" cy="4495801"/>
          </a:xfrm>
          <a:prstGeom prst="rect">
            <a:avLst/>
          </a:prstGeom>
          <a:noFill/>
          <a:ln w="9525">
            <a:noFill/>
            <a:miter lim="800000"/>
            <a:headEnd/>
            <a:tailEnd/>
          </a:ln>
          <a:effectLst/>
        </p:spPr>
      </p:pic>
    </p:spTree>
    <p:extLst>
      <p:ext uri="{BB962C8B-B14F-4D97-AF65-F5344CB8AC3E}">
        <p14:creationId xmlns:p14="http://schemas.microsoft.com/office/powerpoint/2010/main" val="146630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a:solidFill>
                  <a:srgbClr val="FFC000"/>
                </a:solidFill>
                <a:effectLst>
                  <a:outerShdw blurRad="38100" dist="38100" dir="2700000" algn="tl">
                    <a:srgbClr val="000000">
                      <a:alpha val="43137"/>
                    </a:srgbClr>
                  </a:outerShdw>
                </a:effectLst>
                <a:latin typeface="Arial Black" pitchFamily="34" charset="0"/>
              </a:rPr>
              <a:t>WEBEOC Interface</a:t>
            </a:r>
            <a:endParaRPr lang="en-US" sz="28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9" name="TextBox 8">
            <a:extLst>
              <a:ext uri="{FF2B5EF4-FFF2-40B4-BE49-F238E27FC236}">
                <a16:creationId xmlns:a16="http://schemas.microsoft.com/office/drawing/2014/main" id="{8E7315F6-8B14-404E-8009-93CE038CBA4A}"/>
              </a:ext>
            </a:extLst>
          </p:cNvPr>
          <p:cNvSpPr txBox="1"/>
          <p:nvPr/>
        </p:nvSpPr>
        <p:spPr>
          <a:xfrm>
            <a:off x="304800" y="6504798"/>
            <a:ext cx="4483215" cy="276999"/>
          </a:xfrm>
          <a:prstGeom prst="rect">
            <a:avLst/>
          </a:prstGeom>
          <a:noFill/>
        </p:spPr>
        <p:txBody>
          <a:bodyPr wrap="none" rtlCol="0">
            <a:spAutoFit/>
          </a:bodyPr>
          <a:lstStyle/>
          <a:p>
            <a:r>
              <a:rPr lang="en-US" sz="1200" dirty="0">
                <a:latin typeface="Arial Black" panose="020B0A04020102020204" pitchFamily="34" charset="0"/>
                <a:hlinkClick r:id="rId5"/>
              </a:rPr>
              <a:t>https://webeoc.vdem.virginia.gov/eoc7/default.aspx</a:t>
            </a:r>
            <a:endParaRPr lang="en-US" sz="1200" dirty="0">
              <a:latin typeface="Arial Black" panose="020B0A04020102020204" pitchFamily="34" charset="0"/>
            </a:endParaRPr>
          </a:p>
        </p:txBody>
      </p:sp>
      <p:pic>
        <p:nvPicPr>
          <p:cNvPr id="8" name="Picture 2">
            <a:extLst>
              <a:ext uri="{FF2B5EF4-FFF2-40B4-BE49-F238E27FC236}">
                <a16:creationId xmlns:a16="http://schemas.microsoft.com/office/drawing/2014/main" id="{23F76E8F-3F68-4DE4-BA72-D04297A0E364}"/>
              </a:ext>
            </a:extLst>
          </p:cNvPr>
          <p:cNvPicPr>
            <a:picLocks noChangeAspect="1" noChangeArrowheads="1"/>
          </p:cNvPicPr>
          <p:nvPr/>
        </p:nvPicPr>
        <p:blipFill>
          <a:blip r:embed="rId6" cstate="email"/>
          <a:srcRect/>
          <a:stretch>
            <a:fillRect/>
          </a:stretch>
        </p:blipFill>
        <p:spPr bwMode="auto">
          <a:xfrm>
            <a:off x="152400" y="1856596"/>
            <a:ext cx="8839200" cy="4429904"/>
          </a:xfrm>
          <a:prstGeom prst="rect">
            <a:avLst/>
          </a:prstGeom>
          <a:noFill/>
          <a:ln w="9525">
            <a:noFill/>
            <a:miter lim="800000"/>
            <a:headEnd/>
            <a:tailEnd/>
          </a:ln>
          <a:effectLst/>
        </p:spPr>
      </p:pic>
    </p:spTree>
    <p:extLst>
      <p:ext uri="{BB962C8B-B14F-4D97-AF65-F5344CB8AC3E}">
        <p14:creationId xmlns:p14="http://schemas.microsoft.com/office/powerpoint/2010/main" val="1390468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Request Status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9" name="TextBox 8">
            <a:extLst>
              <a:ext uri="{FF2B5EF4-FFF2-40B4-BE49-F238E27FC236}">
                <a16:creationId xmlns:a16="http://schemas.microsoft.com/office/drawing/2014/main" id="{8E7315F6-8B14-404E-8009-93CE038CBA4A}"/>
              </a:ext>
            </a:extLst>
          </p:cNvPr>
          <p:cNvSpPr txBox="1"/>
          <p:nvPr/>
        </p:nvSpPr>
        <p:spPr>
          <a:xfrm>
            <a:off x="304800" y="6504798"/>
            <a:ext cx="8776762" cy="230832"/>
          </a:xfrm>
          <a:prstGeom prst="rect">
            <a:avLst/>
          </a:prstGeom>
          <a:noFill/>
        </p:spPr>
        <p:txBody>
          <a:bodyPr wrap="none" rtlCol="0">
            <a:spAutoFit/>
          </a:bodyPr>
          <a:lstStyle/>
          <a:p>
            <a:r>
              <a:rPr lang="en-US" sz="900" dirty="0">
                <a:latin typeface="Arial Black" panose="020B0A04020102020204" pitchFamily="34" charset="0"/>
              </a:rPr>
              <a:t> Source:  THE VIRGINIA DEPARTMENT OF EMERGENCY MANAGEMENT (VDEM) VEOC 101/201 COURSE TRAINING MANUAL (01FEB2014)</a:t>
            </a:r>
          </a:p>
        </p:txBody>
      </p:sp>
      <p:sp>
        <p:nvSpPr>
          <p:cNvPr id="3" name="Rectangle 2">
            <a:extLst>
              <a:ext uri="{FF2B5EF4-FFF2-40B4-BE49-F238E27FC236}">
                <a16:creationId xmlns:a16="http://schemas.microsoft.com/office/drawing/2014/main" id="{B6403B2C-43B9-44C5-9B83-E0674468A1FD}"/>
              </a:ext>
            </a:extLst>
          </p:cNvPr>
          <p:cNvSpPr/>
          <p:nvPr/>
        </p:nvSpPr>
        <p:spPr>
          <a:xfrm>
            <a:off x="647700" y="1906131"/>
            <a:ext cx="7848600" cy="4493538"/>
          </a:xfrm>
          <a:prstGeom prst="rect">
            <a:avLst/>
          </a:prstGeom>
        </p:spPr>
        <p:txBody>
          <a:bodyPr wrap="square">
            <a:spAutoFit/>
          </a:bodyPr>
          <a:lstStyle/>
          <a:p>
            <a:pPr>
              <a:buNone/>
            </a:pPr>
            <a:r>
              <a:rPr lang="en-US" sz="1300" dirty="0">
                <a:solidFill>
                  <a:srgbClr val="FF0000"/>
                </a:solidFill>
                <a:latin typeface="Arial Black" panose="020B0A04020102020204" pitchFamily="34" charset="0"/>
              </a:rPr>
              <a:t>Request Statuses: A request does not become a mission until it is accepted by an ESF. </a:t>
            </a:r>
          </a:p>
          <a:p>
            <a:pPr>
              <a:buNone/>
            </a:pPr>
            <a:endParaRPr lang="en-US" sz="1300" dirty="0">
              <a:latin typeface="Arial Black" panose="020B0A04020102020204" pitchFamily="34" charset="0"/>
            </a:endParaRPr>
          </a:p>
          <a:p>
            <a:pPr>
              <a:buNone/>
            </a:pPr>
            <a:r>
              <a:rPr lang="en-US" sz="1300" b="1" i="1" u="sng" dirty="0">
                <a:latin typeface="Arial Black" panose="020B0A04020102020204" pitchFamily="34" charset="0"/>
              </a:rPr>
              <a:t>Submitted</a:t>
            </a:r>
            <a:r>
              <a:rPr lang="en-US" sz="1300" dirty="0">
                <a:latin typeface="Arial Black" panose="020B0A04020102020204" pitchFamily="34" charset="0"/>
              </a:rPr>
              <a:t>: This is a default notification assigned when a requestor has submitted a request for assistance to the VEOC. It serves as a notification that the request needs to be reviewed by Operations Staff for the CSALTT format, processed, and then tasked to an ESF. Only the requestor and the Request Management Group can view this status. </a:t>
            </a:r>
          </a:p>
          <a:p>
            <a:pPr>
              <a:buNone/>
            </a:pPr>
            <a:endParaRPr lang="en-US" sz="1300" dirty="0">
              <a:latin typeface="Arial Black" panose="020B0A04020102020204" pitchFamily="34" charset="0"/>
            </a:endParaRPr>
          </a:p>
          <a:p>
            <a:pPr>
              <a:buNone/>
            </a:pPr>
            <a:r>
              <a:rPr lang="en-US" sz="1300" b="1" i="1" u="sng" dirty="0">
                <a:latin typeface="Arial Black" panose="020B0A04020102020204" pitchFamily="34" charset="0"/>
              </a:rPr>
              <a:t>Tasked</a:t>
            </a:r>
            <a:r>
              <a:rPr lang="en-US" sz="1300" dirty="0">
                <a:latin typeface="Arial Black" panose="020B0A04020102020204" pitchFamily="34" charset="0"/>
              </a:rPr>
              <a:t>: The Tasking function notifies the ESF work group a request for assistance has been tasked to their respective work group for review. </a:t>
            </a:r>
          </a:p>
          <a:p>
            <a:pPr>
              <a:buNone/>
            </a:pPr>
            <a:endParaRPr lang="en-US" sz="1300" dirty="0">
              <a:latin typeface="Arial Black" panose="020B0A04020102020204" pitchFamily="34" charset="0"/>
            </a:endParaRPr>
          </a:p>
          <a:p>
            <a:pPr>
              <a:buNone/>
            </a:pPr>
            <a:r>
              <a:rPr lang="en-US" sz="1300" b="1" i="1" u="sng" dirty="0">
                <a:latin typeface="Arial Black" panose="020B0A04020102020204" pitchFamily="34" charset="0"/>
              </a:rPr>
              <a:t>In Review</a:t>
            </a:r>
            <a:r>
              <a:rPr lang="en-US" sz="1300" dirty="0">
                <a:latin typeface="Arial Black" panose="020B0A04020102020204" pitchFamily="34" charset="0"/>
              </a:rPr>
              <a:t>: This notification term tells the viewer the request for assistance is being reviewed by the assigned ESF work group. This means the ESF work group is evaluating the request against their potential resources. Requests should only be ―in review‖ for a short period of time. </a:t>
            </a:r>
          </a:p>
          <a:p>
            <a:endParaRPr lang="en-US" sz="1300" dirty="0">
              <a:latin typeface="Arial Black" panose="020B0A04020102020204" pitchFamily="34" charset="0"/>
            </a:endParaRPr>
          </a:p>
          <a:p>
            <a:pPr>
              <a:buNone/>
            </a:pPr>
            <a:r>
              <a:rPr lang="en-US" sz="1300" b="1" i="1" u="sng" dirty="0">
                <a:latin typeface="Arial Black" panose="020B0A04020102020204" pitchFamily="34" charset="0"/>
              </a:rPr>
              <a:t>Declined</a:t>
            </a:r>
            <a:r>
              <a:rPr lang="en-US" sz="1300" dirty="0">
                <a:latin typeface="Arial Black" panose="020B0A04020102020204" pitchFamily="34" charset="0"/>
              </a:rPr>
              <a:t>: If an ESF cannot fulfill the request for assistance. The reason for declining will be documented in the comments section of the request. Some examples of this are ―resources not available‖, or ―not a function of this ESF‖. This status does not mean that the request is not being filled. It may also represent an improperly assigned request which needs re-tasking. </a:t>
            </a:r>
          </a:p>
        </p:txBody>
      </p:sp>
    </p:spTree>
    <p:extLst>
      <p:ext uri="{BB962C8B-B14F-4D97-AF65-F5344CB8AC3E}">
        <p14:creationId xmlns:p14="http://schemas.microsoft.com/office/powerpoint/2010/main" val="1885290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Mission Status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9" name="TextBox 8">
            <a:extLst>
              <a:ext uri="{FF2B5EF4-FFF2-40B4-BE49-F238E27FC236}">
                <a16:creationId xmlns:a16="http://schemas.microsoft.com/office/drawing/2014/main" id="{8E7315F6-8B14-404E-8009-93CE038CBA4A}"/>
              </a:ext>
            </a:extLst>
          </p:cNvPr>
          <p:cNvSpPr txBox="1"/>
          <p:nvPr/>
        </p:nvSpPr>
        <p:spPr>
          <a:xfrm>
            <a:off x="304800" y="6504798"/>
            <a:ext cx="8776762" cy="230832"/>
          </a:xfrm>
          <a:prstGeom prst="rect">
            <a:avLst/>
          </a:prstGeom>
          <a:noFill/>
        </p:spPr>
        <p:txBody>
          <a:bodyPr wrap="none" rtlCol="0">
            <a:spAutoFit/>
          </a:bodyPr>
          <a:lstStyle/>
          <a:p>
            <a:r>
              <a:rPr lang="en-US" sz="900" dirty="0">
                <a:latin typeface="Arial Black" panose="020B0A04020102020204" pitchFamily="34" charset="0"/>
              </a:rPr>
              <a:t> Source:  THE VIRGINIA DEPARTMENT OF EMERGENCY MANAGEMENT (VDEM) VEOC 101/201 COURSE TRAINING MANUAL (01FEB2014)</a:t>
            </a:r>
          </a:p>
        </p:txBody>
      </p:sp>
      <p:sp>
        <p:nvSpPr>
          <p:cNvPr id="3" name="Rectangle 2">
            <a:extLst>
              <a:ext uri="{FF2B5EF4-FFF2-40B4-BE49-F238E27FC236}">
                <a16:creationId xmlns:a16="http://schemas.microsoft.com/office/drawing/2014/main" id="{B6403B2C-43B9-44C5-9B83-E0674468A1FD}"/>
              </a:ext>
            </a:extLst>
          </p:cNvPr>
          <p:cNvSpPr/>
          <p:nvPr/>
        </p:nvSpPr>
        <p:spPr>
          <a:xfrm>
            <a:off x="647700" y="1906131"/>
            <a:ext cx="7848600" cy="4524315"/>
          </a:xfrm>
          <a:prstGeom prst="rect">
            <a:avLst/>
          </a:prstGeom>
        </p:spPr>
        <p:txBody>
          <a:bodyPr wrap="square">
            <a:spAutoFit/>
          </a:bodyPr>
          <a:lstStyle/>
          <a:p>
            <a:pPr>
              <a:buNone/>
            </a:pPr>
            <a:r>
              <a:rPr lang="en-US" sz="1400" dirty="0">
                <a:solidFill>
                  <a:srgbClr val="FF0000"/>
                </a:solidFill>
                <a:latin typeface="Arial Black" panose="020B0A04020102020204" pitchFamily="34" charset="0"/>
              </a:rPr>
              <a:t>Mission Status </a:t>
            </a:r>
          </a:p>
          <a:p>
            <a:pPr>
              <a:buNone/>
            </a:pPr>
            <a:endParaRPr lang="en-US" sz="1400" dirty="0">
              <a:latin typeface="Arial Black" panose="020B0A04020102020204" pitchFamily="34" charset="0"/>
            </a:endParaRPr>
          </a:p>
          <a:p>
            <a:pPr>
              <a:buNone/>
            </a:pPr>
            <a:r>
              <a:rPr lang="en-US" sz="1600" b="1" i="1" u="sng" dirty="0">
                <a:latin typeface="Arial Black" panose="020B0A04020102020204" pitchFamily="34" charset="0"/>
              </a:rPr>
              <a:t>Accepted</a:t>
            </a:r>
            <a:r>
              <a:rPr lang="en-US" sz="1400" dirty="0">
                <a:latin typeface="Arial Black" panose="020B0A04020102020204" pitchFamily="34" charset="0"/>
              </a:rPr>
              <a:t>: This tells the viewer the ESF work group has reviewed the request, accepted the mission based on their resource capabilities, and is currently working the mission. When this status is applied, a phone call may be made by the ESF representative to the requestor stating the mission has been accepted based on the provided request information and scope of work. </a:t>
            </a:r>
          </a:p>
          <a:p>
            <a:pPr>
              <a:buNone/>
            </a:pPr>
            <a:endParaRPr lang="en-US" sz="1400" dirty="0">
              <a:latin typeface="Arial Black" panose="020B0A04020102020204" pitchFamily="34" charset="0"/>
            </a:endParaRPr>
          </a:p>
          <a:p>
            <a:pPr>
              <a:buNone/>
            </a:pPr>
            <a:r>
              <a:rPr lang="en-US" sz="1600" b="1" i="1" u="sng" dirty="0">
                <a:latin typeface="Arial Black" panose="020B0A04020102020204" pitchFamily="34" charset="0"/>
              </a:rPr>
              <a:t>In Transit</a:t>
            </a:r>
            <a:r>
              <a:rPr lang="en-US" sz="1400" dirty="0">
                <a:latin typeface="Arial Black" panose="020B0A04020102020204" pitchFamily="34" charset="0"/>
              </a:rPr>
              <a:t>: This term tells the viewer that the requested resource has been located and the resource is in route to the designated delivery location. When this status is applied a phone call will be made by the ESF representative to the requestor stating the resource is in route. </a:t>
            </a:r>
          </a:p>
          <a:p>
            <a:pPr>
              <a:buNone/>
            </a:pPr>
            <a:endParaRPr lang="en-US" sz="1400" dirty="0">
              <a:latin typeface="Arial Black" panose="020B0A04020102020204" pitchFamily="34" charset="0"/>
            </a:endParaRPr>
          </a:p>
          <a:p>
            <a:pPr>
              <a:buNone/>
            </a:pPr>
            <a:r>
              <a:rPr lang="en-US" sz="1600" b="1" i="1" u="sng" dirty="0">
                <a:latin typeface="Arial Black" panose="020B0A04020102020204" pitchFamily="34" charset="0"/>
              </a:rPr>
              <a:t>Delivered</a:t>
            </a:r>
            <a:r>
              <a:rPr lang="en-US" sz="1400" dirty="0">
                <a:latin typeface="Arial Black" panose="020B0A04020102020204" pitchFamily="34" charset="0"/>
              </a:rPr>
              <a:t>: Tells the viewer that the resource requested has arrived at the designated location. This status should only be used when personnel and/or resource has arrived at the location, but has not started work. Once work has begun, the status should be updated to In Use. </a:t>
            </a:r>
          </a:p>
          <a:p>
            <a:pPr>
              <a:buNone/>
            </a:pPr>
            <a:endParaRPr lang="en-US" sz="1400" dirty="0">
              <a:latin typeface="Arial Black" panose="020B0A04020102020204" pitchFamily="34" charset="0"/>
            </a:endParaRPr>
          </a:p>
          <a:p>
            <a:pPr>
              <a:buNone/>
            </a:pPr>
            <a:r>
              <a:rPr lang="en-US" sz="1600" b="1" i="1" u="sng" dirty="0">
                <a:latin typeface="Arial Black" panose="020B0A04020102020204" pitchFamily="34" charset="0"/>
              </a:rPr>
              <a:t>In Use</a:t>
            </a:r>
            <a:r>
              <a:rPr lang="en-US" sz="1400" dirty="0">
                <a:latin typeface="Arial Black" panose="020B0A04020102020204" pitchFamily="34" charset="0"/>
              </a:rPr>
              <a:t>: Indicates the resource is on scene and being used to meet the needs outlined in the request for assistance. </a:t>
            </a:r>
          </a:p>
        </p:txBody>
      </p:sp>
    </p:spTree>
    <p:extLst>
      <p:ext uri="{BB962C8B-B14F-4D97-AF65-F5344CB8AC3E}">
        <p14:creationId xmlns:p14="http://schemas.microsoft.com/office/powerpoint/2010/main" val="172337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TACPAK Introduction</a:t>
            </a:r>
          </a:p>
        </p:txBody>
      </p:sp>
      <p:sp>
        <p:nvSpPr>
          <p:cNvPr id="10243" name="Subtitle 2"/>
          <p:cNvSpPr>
            <a:spLocks noGrp="1"/>
          </p:cNvSpPr>
          <p:nvPr>
            <p:ph idx="1"/>
          </p:nvPr>
        </p:nvSpPr>
        <p:spPr>
          <a:xfrm>
            <a:off x="628650" y="2285999"/>
            <a:ext cx="7886700" cy="3890963"/>
          </a:xfrm>
        </p:spPr>
        <p:txBody>
          <a:bodyPr>
            <a:normAutofit/>
          </a:bodyPr>
          <a:lstStyle/>
          <a:p>
            <a:pPr marL="291465" indent="-278765">
              <a:tabLst>
                <a:tab pos="292100" algn="l"/>
              </a:tabLst>
            </a:pPr>
            <a:r>
              <a:rPr lang="en-US" dirty="0">
                <a:latin typeface="Arial Black" panose="020B0A04020102020204" pitchFamily="34" charset="0"/>
              </a:rPr>
              <a:t>Overview of TACPAK</a:t>
            </a:r>
          </a:p>
          <a:p>
            <a:pPr marL="691515" lvl="1" indent="-278765">
              <a:tabLst>
                <a:tab pos="292100" algn="l"/>
              </a:tabLst>
            </a:pPr>
            <a:r>
              <a:rPr lang="en-US" dirty="0">
                <a:latin typeface="Arial Black" panose="020B0A04020102020204" pitchFamily="34" charset="0"/>
              </a:rPr>
              <a:t>Draw TACPAK / Perform PMCS</a:t>
            </a:r>
          </a:p>
          <a:p>
            <a:pPr marL="691515" lvl="1" indent="-278765">
              <a:tabLst>
                <a:tab pos="292100" algn="l"/>
              </a:tabLst>
            </a:pPr>
            <a:r>
              <a:rPr lang="en-US" dirty="0">
                <a:latin typeface="Arial Black" panose="020B0A04020102020204" pitchFamily="34" charset="0"/>
              </a:rPr>
              <a:t>Inventory</a:t>
            </a:r>
          </a:p>
          <a:p>
            <a:pPr marL="1091565" lvl="2" indent="-278765">
              <a:tabLst>
                <a:tab pos="292100" algn="l"/>
              </a:tabLst>
            </a:pPr>
            <a:r>
              <a:rPr lang="en-US" dirty="0">
                <a:latin typeface="Arial Black" panose="020B0A04020102020204" pitchFamily="34" charset="0"/>
              </a:rPr>
              <a:t>Power Management</a:t>
            </a:r>
          </a:p>
          <a:p>
            <a:pPr marL="1091565" lvl="2" indent="-278765">
              <a:tabLst>
                <a:tab pos="292100" algn="l"/>
              </a:tabLst>
            </a:pPr>
            <a:r>
              <a:rPr lang="en-US" dirty="0">
                <a:latin typeface="Arial Black" panose="020B0A04020102020204" pitchFamily="34" charset="0"/>
              </a:rPr>
              <a:t>Computer WLAN and </a:t>
            </a:r>
            <a:r>
              <a:rPr lang="en-US" dirty="0" err="1">
                <a:latin typeface="Arial Black" panose="020B0A04020102020204" pitchFamily="34" charset="0"/>
              </a:rPr>
              <a:t>WiFi</a:t>
            </a:r>
            <a:endParaRPr lang="en-US" dirty="0">
              <a:latin typeface="Arial Black" panose="020B0A04020102020204" pitchFamily="34" charset="0"/>
            </a:endParaRPr>
          </a:p>
          <a:p>
            <a:pPr marL="1091565" lvl="2" indent="-278765">
              <a:tabLst>
                <a:tab pos="292100" algn="l"/>
              </a:tabLst>
            </a:pPr>
            <a:r>
              <a:rPr lang="en-US" dirty="0">
                <a:latin typeface="Arial Black" panose="020B0A04020102020204" pitchFamily="34" charset="0"/>
              </a:rPr>
              <a:t>Printer / Scanner</a:t>
            </a:r>
          </a:p>
          <a:p>
            <a:pPr marL="1091565" lvl="2" indent="-278765">
              <a:tabLst>
                <a:tab pos="292100" algn="l"/>
              </a:tabLst>
            </a:pPr>
            <a:r>
              <a:rPr lang="en-US" dirty="0">
                <a:latin typeface="Arial Black" panose="020B0A04020102020204" pitchFamily="34" charset="0"/>
              </a:rPr>
              <a:t>GPS / Video / Camera</a:t>
            </a:r>
          </a:p>
          <a:p>
            <a:pPr marL="1091565" lvl="2" indent="-278765">
              <a:tabLst>
                <a:tab pos="292100" algn="l"/>
              </a:tabLst>
            </a:pPr>
            <a:r>
              <a:rPr lang="en-US" dirty="0">
                <a:latin typeface="Arial Black" panose="020B0A04020102020204" pitchFamily="34" charset="0"/>
              </a:rPr>
              <a:t>Telephony: Terr. &amp; Sat.</a:t>
            </a:r>
          </a:p>
          <a:p>
            <a:pPr marL="1091565" lvl="2" indent="-278765">
              <a:tabLst>
                <a:tab pos="292100" algn="l"/>
              </a:tabLst>
            </a:pPr>
            <a:r>
              <a:rPr lang="en-US" dirty="0">
                <a:latin typeface="Arial Black" panose="020B0A04020102020204" pitchFamily="34" charset="0"/>
              </a:rPr>
              <a:t>Skype and </a:t>
            </a:r>
            <a:r>
              <a:rPr lang="en-US" dirty="0" err="1">
                <a:latin typeface="Arial Black" panose="020B0A04020102020204" pitchFamily="34" charset="0"/>
              </a:rPr>
              <a:t>PolyCom</a:t>
            </a:r>
            <a:endParaRPr lang="en-US" dirty="0">
              <a:latin typeface="Arial Black" panose="020B0A04020102020204" pitchFamily="34" charset="0"/>
            </a:endParaRPr>
          </a:p>
          <a:p>
            <a:pPr marL="691515" lvl="1" indent="-278765">
              <a:tabLst>
                <a:tab pos="292100" algn="l"/>
              </a:tabLst>
            </a:pPr>
            <a:r>
              <a:rPr lang="en-US" dirty="0">
                <a:latin typeface="Arial Black" panose="020B0A04020102020204" pitchFamily="34" charset="0"/>
              </a:rPr>
              <a:t>TACPAK SETUP</a:t>
            </a:r>
          </a:p>
          <a:p>
            <a:pPr marL="291465" indent="-278765">
              <a:tabLst>
                <a:tab pos="292100" algn="l"/>
              </a:tabLst>
            </a:pPr>
            <a:r>
              <a:rPr lang="en-US" dirty="0">
                <a:latin typeface="Arial Black" panose="020B0A04020102020204" pitchFamily="34" charset="0"/>
              </a:rPr>
              <a:t>Class Exercise: TACPAK Set-Up</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object 8">
            <a:extLst>
              <a:ext uri="{FF2B5EF4-FFF2-40B4-BE49-F238E27FC236}">
                <a16:creationId xmlns:a16="http://schemas.microsoft.com/office/drawing/2014/main" id="{550349A2-3537-4E75-9589-FF86ED163CA5}"/>
              </a:ext>
            </a:extLst>
          </p:cNvPr>
          <p:cNvSpPr/>
          <p:nvPr/>
        </p:nvSpPr>
        <p:spPr>
          <a:xfrm>
            <a:off x="5334000" y="2438400"/>
            <a:ext cx="3657600" cy="2971800"/>
          </a:xfrm>
          <a:prstGeom prst="rect">
            <a:avLst/>
          </a:prstGeom>
          <a:blipFill>
            <a:blip r:embed="rId5" cstate="email"/>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83442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WEBEOC Website Links</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3" name="Rectangle 2">
            <a:extLst>
              <a:ext uri="{FF2B5EF4-FFF2-40B4-BE49-F238E27FC236}">
                <a16:creationId xmlns:a16="http://schemas.microsoft.com/office/drawing/2014/main" id="{B6403B2C-43B9-44C5-9B83-E0674468A1FD}"/>
              </a:ext>
            </a:extLst>
          </p:cNvPr>
          <p:cNvSpPr/>
          <p:nvPr/>
        </p:nvSpPr>
        <p:spPr>
          <a:xfrm>
            <a:off x="647700" y="2743200"/>
            <a:ext cx="7848600" cy="1938992"/>
          </a:xfrm>
          <a:prstGeom prst="rect">
            <a:avLst/>
          </a:prstGeom>
        </p:spPr>
        <p:txBody>
          <a:bodyPr wrap="square">
            <a:spAutoFit/>
          </a:bodyPr>
          <a:lstStyle/>
          <a:p>
            <a:pPr>
              <a:buNone/>
            </a:pPr>
            <a:r>
              <a:rPr lang="en-US" sz="2400" dirty="0">
                <a:latin typeface="Arial Black" panose="020B0A04020102020204" pitchFamily="34" charset="0"/>
              </a:rPr>
              <a:t>Operation Server</a:t>
            </a:r>
          </a:p>
          <a:p>
            <a:pPr>
              <a:buNone/>
            </a:pPr>
            <a:r>
              <a:rPr lang="en-US" sz="2400" dirty="0">
                <a:latin typeface="Arial Black" panose="020B0A04020102020204" pitchFamily="34" charset="0"/>
              </a:rPr>
              <a:t>	</a:t>
            </a:r>
            <a:r>
              <a:rPr lang="en-US" dirty="0">
                <a:latin typeface="Arial Black" panose="020B0A04020102020204" pitchFamily="34" charset="0"/>
                <a:hlinkClick r:id="rId5"/>
              </a:rPr>
              <a:t>https://webeoc.vdem.virginia.gov/eoc7/default.aspx</a:t>
            </a:r>
            <a:endParaRPr lang="en-US" dirty="0">
              <a:latin typeface="Arial Black" panose="020B0A04020102020204" pitchFamily="34" charset="0"/>
            </a:endParaRPr>
          </a:p>
          <a:p>
            <a:pPr>
              <a:buNone/>
            </a:pPr>
            <a:endParaRPr lang="en-US" sz="2400" dirty="0">
              <a:latin typeface="Arial Black" panose="020B0A04020102020204" pitchFamily="34" charset="0"/>
            </a:endParaRPr>
          </a:p>
          <a:p>
            <a:pPr>
              <a:buNone/>
            </a:pPr>
            <a:r>
              <a:rPr lang="en-US" sz="2400" dirty="0">
                <a:latin typeface="Arial Black" panose="020B0A04020102020204" pitchFamily="34" charset="0"/>
              </a:rPr>
              <a:t>Training Server</a:t>
            </a:r>
          </a:p>
          <a:p>
            <a:pPr>
              <a:buNone/>
            </a:pPr>
            <a:r>
              <a:rPr lang="en-US" sz="2400" dirty="0">
                <a:latin typeface="Arial Black" panose="020B0A04020102020204" pitchFamily="34" charset="0"/>
              </a:rPr>
              <a:t>	</a:t>
            </a:r>
            <a:r>
              <a:rPr lang="en-US" sz="2400" dirty="0">
                <a:latin typeface="Arial Black" panose="020B0A04020102020204" pitchFamily="34" charset="0"/>
                <a:hlinkClick r:id="rId6"/>
              </a:rPr>
              <a:t> </a:t>
            </a:r>
            <a:r>
              <a:rPr lang="en-US" dirty="0">
                <a:latin typeface="Arial Black" panose="020B0A04020102020204" pitchFamily="34" charset="0"/>
                <a:hlinkClick r:id="rId6"/>
              </a:rPr>
              <a:t>https://webeoctraining.vdem.virginia.gov/eoc7/</a:t>
            </a:r>
            <a:endParaRPr lang="en-US" dirty="0">
              <a:latin typeface="Arial Black" panose="020B0A04020102020204" pitchFamily="34" charset="0"/>
            </a:endParaRPr>
          </a:p>
        </p:txBody>
      </p:sp>
      <p:sp>
        <p:nvSpPr>
          <p:cNvPr id="10" name="Rectangle 9">
            <a:extLst>
              <a:ext uri="{FF2B5EF4-FFF2-40B4-BE49-F238E27FC236}">
                <a16:creationId xmlns:a16="http://schemas.microsoft.com/office/drawing/2014/main" id="{4785615B-0EFC-470D-AE47-B6E5D946280F}"/>
              </a:ext>
            </a:extLst>
          </p:cNvPr>
          <p:cNvSpPr/>
          <p:nvPr/>
        </p:nvSpPr>
        <p:spPr>
          <a:xfrm>
            <a:off x="457200" y="5257800"/>
            <a:ext cx="8229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endParaRPr>
          </a:p>
          <a:p>
            <a:pPr algn="ctr"/>
            <a:r>
              <a:rPr lang="en-US" sz="2400" b="1" dirty="0">
                <a:solidFill>
                  <a:srgbClr val="FF0000"/>
                </a:solidFill>
              </a:rPr>
              <a:t>NOTE: WEBEOC passwords are now set to expire every 90 days.  Previously the expiration was every 60 days.</a:t>
            </a:r>
            <a:endParaRPr lang="en-US" sz="2400" dirty="0">
              <a:solidFill>
                <a:srgbClr val="FF0000"/>
              </a:solidFill>
            </a:endParaRPr>
          </a:p>
          <a:p>
            <a:pPr algn="ctr"/>
            <a:endParaRPr lang="en-US" sz="2400" dirty="0"/>
          </a:p>
        </p:txBody>
      </p:sp>
    </p:spTree>
    <p:extLst>
      <p:ext uri="{BB962C8B-B14F-4D97-AF65-F5344CB8AC3E}">
        <p14:creationId xmlns:p14="http://schemas.microsoft.com/office/powerpoint/2010/main" val="23011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End of Section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Content Placeholder 18">
            <a:extLst>
              <a:ext uri="{FF2B5EF4-FFF2-40B4-BE49-F238E27FC236}">
                <a16:creationId xmlns:a16="http://schemas.microsoft.com/office/drawing/2014/main" id="{3A4BB17C-BF2F-49F9-AEE5-49F0302B78C7}"/>
              </a:ext>
            </a:extLst>
          </p:cNvPr>
          <p:cNvSpPr>
            <a:spLocks noGrp="1"/>
          </p:cNvSpPr>
          <p:nvPr>
            <p:ph idx="1"/>
          </p:nvPr>
        </p:nvSpPr>
        <p:spPr>
          <a:xfrm>
            <a:off x="876300" y="3657600"/>
            <a:ext cx="7953375" cy="1219199"/>
          </a:xfrm>
        </p:spPr>
        <p:txBody>
          <a:bodyPr vert="horz" lIns="91440" tIns="45720" rIns="91440" bIns="45720" rtlCol="0">
            <a:normAutofit/>
          </a:bodyPr>
          <a:lstStyle/>
          <a:p>
            <a:pPr>
              <a:buNone/>
            </a:pPr>
            <a:r>
              <a:rPr lang="en-US" dirty="0">
                <a:latin typeface="Arial Black" panose="020B0A04020102020204" pitchFamily="34" charset="0"/>
              </a:rPr>
              <a:t>TAKE AT 10 MINUTE BREAK</a:t>
            </a:r>
          </a:p>
          <a:p>
            <a:pPr marL="469900" indent="-457200">
              <a:tabLst>
                <a:tab pos="469265" algn="l"/>
                <a:tab pos="469900" algn="l"/>
              </a:tabLst>
            </a:pPr>
            <a:endParaRPr lang="en-US" dirty="0"/>
          </a:p>
        </p:txBody>
      </p:sp>
    </p:spTree>
    <p:extLst>
      <p:ext uri="{BB962C8B-B14F-4D97-AF65-F5344CB8AC3E}">
        <p14:creationId xmlns:p14="http://schemas.microsoft.com/office/powerpoint/2010/main" val="2582537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830997"/>
          </a:xfrm>
          <a:prstGeom prst="rect">
            <a:avLst/>
          </a:prstGeom>
          <a:noFill/>
        </p:spPr>
        <p:txBody>
          <a:bodyPr wrap="square" rtlCol="0">
            <a:spAutoFit/>
          </a:bodyPr>
          <a:lstStyle/>
          <a:p>
            <a:pPr algn="ctr"/>
            <a:r>
              <a:rPr lang="en-US" sz="4800" b="1" dirty="0">
                <a:latin typeface="Arial Black" panose="020B0A04020102020204" pitchFamily="34" charset="0"/>
              </a:rPr>
              <a:t>SAD Discussion</a:t>
            </a:r>
          </a:p>
        </p:txBody>
      </p:sp>
    </p:spTree>
    <p:extLst>
      <p:ext uri="{BB962C8B-B14F-4D97-AF65-F5344CB8AC3E}">
        <p14:creationId xmlns:p14="http://schemas.microsoft.com/office/powerpoint/2010/main" val="3428048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3" name="Rectangle 2">
            <a:extLst>
              <a:ext uri="{FF2B5EF4-FFF2-40B4-BE49-F238E27FC236}">
                <a16:creationId xmlns:a16="http://schemas.microsoft.com/office/drawing/2014/main" id="{B6403B2C-43B9-44C5-9B83-E0674468A1FD}"/>
              </a:ext>
            </a:extLst>
          </p:cNvPr>
          <p:cNvSpPr/>
          <p:nvPr/>
        </p:nvSpPr>
        <p:spPr>
          <a:xfrm>
            <a:off x="647700" y="2090358"/>
            <a:ext cx="7848600" cy="4260012"/>
          </a:xfrm>
          <a:prstGeom prst="rect">
            <a:avLst/>
          </a:prstGeom>
        </p:spPr>
        <p:txBody>
          <a:bodyPr wrap="square">
            <a:spAutoFit/>
          </a:bodyPr>
          <a:lstStyle/>
          <a:p>
            <a:pPr>
              <a:lnSpc>
                <a:spcPct val="150000"/>
              </a:lnSpc>
            </a:pPr>
            <a:r>
              <a:rPr lang="en-US" sz="1400" dirty="0">
                <a:latin typeface="Arial Black" panose="020B0A04020102020204" pitchFamily="34" charset="0"/>
              </a:rPr>
              <a:t>KEY DOCUMENTS</a:t>
            </a:r>
          </a:p>
          <a:p>
            <a:pPr lvl="1">
              <a:lnSpc>
                <a:spcPct val="150000"/>
              </a:lnSpc>
            </a:pPr>
            <a:r>
              <a:rPr lang="en-US" sz="1400" dirty="0">
                <a:latin typeface="Arial Black" panose="020B0A04020102020204" pitchFamily="34" charset="0"/>
              </a:rPr>
              <a:t>Personnel Administration Forms</a:t>
            </a:r>
          </a:p>
          <a:p>
            <a:pPr lvl="1">
              <a:lnSpc>
                <a:spcPct val="150000"/>
              </a:lnSpc>
            </a:pPr>
            <a:r>
              <a:rPr lang="en-US" sz="1400" dirty="0">
                <a:latin typeface="Arial Black" panose="020B0A04020102020204" pitchFamily="34" charset="0"/>
              </a:rPr>
              <a:t>	VDF State Active Duty (SAD) Activation Orders</a:t>
            </a:r>
          </a:p>
          <a:p>
            <a:pPr lvl="2">
              <a:lnSpc>
                <a:spcPct val="150000"/>
              </a:lnSpc>
            </a:pPr>
            <a:r>
              <a:rPr lang="en-US" sz="1400" dirty="0">
                <a:latin typeface="Arial Black" panose="020B0A04020102020204" pitchFamily="34" charset="0"/>
              </a:rPr>
              <a:t>W4 / VA4 Tax Forms</a:t>
            </a:r>
          </a:p>
          <a:p>
            <a:pPr lvl="3">
              <a:lnSpc>
                <a:spcPct val="150000"/>
              </a:lnSpc>
            </a:pPr>
            <a:r>
              <a:rPr lang="en-US" sz="1400" dirty="0">
                <a:latin typeface="Arial Black" panose="020B0A04020102020204" pitchFamily="34" charset="0"/>
              </a:rPr>
              <a:t>Filled out electronically</a:t>
            </a:r>
          </a:p>
          <a:p>
            <a:pPr lvl="3">
              <a:lnSpc>
                <a:spcPct val="150000"/>
              </a:lnSpc>
            </a:pPr>
            <a:r>
              <a:rPr lang="en-US" sz="1400" dirty="0">
                <a:latin typeface="Arial Black" panose="020B0A04020102020204" pitchFamily="34" charset="0"/>
              </a:rPr>
              <a:t>Must be Hand Signed in signature blocks</a:t>
            </a:r>
          </a:p>
          <a:p>
            <a:pPr lvl="2">
              <a:lnSpc>
                <a:spcPct val="150000"/>
              </a:lnSpc>
            </a:pPr>
            <a:r>
              <a:rPr lang="en-US" sz="1400" dirty="0">
                <a:latin typeface="Arial Black" panose="020B0A04020102020204" pitchFamily="34" charset="0"/>
              </a:rPr>
              <a:t>Expense Report Forms</a:t>
            </a:r>
          </a:p>
          <a:p>
            <a:pPr lvl="1">
              <a:lnSpc>
                <a:spcPct val="150000"/>
              </a:lnSpc>
            </a:pPr>
            <a:endParaRPr lang="en-US" sz="1400" dirty="0">
              <a:latin typeface="Arial Black" panose="020B0A04020102020204" pitchFamily="34" charset="0"/>
            </a:endParaRPr>
          </a:p>
          <a:p>
            <a:pPr lvl="1">
              <a:lnSpc>
                <a:spcPct val="150000"/>
              </a:lnSpc>
            </a:pPr>
            <a:r>
              <a:rPr lang="en-US" sz="1400" dirty="0">
                <a:latin typeface="Arial Black" panose="020B0A04020102020204" pitchFamily="34" charset="0"/>
              </a:rPr>
              <a:t>Mission Execution</a:t>
            </a:r>
          </a:p>
          <a:p>
            <a:pPr lvl="2">
              <a:lnSpc>
                <a:spcPct val="150000"/>
              </a:lnSpc>
            </a:pPr>
            <a:r>
              <a:rPr lang="en-US" sz="1400" dirty="0">
                <a:latin typeface="Arial Black" panose="020B0A04020102020204" pitchFamily="34" charset="0"/>
              </a:rPr>
              <a:t>PERSTATREP</a:t>
            </a:r>
          </a:p>
          <a:p>
            <a:pPr lvl="2">
              <a:lnSpc>
                <a:spcPct val="150000"/>
              </a:lnSpc>
            </a:pPr>
            <a:r>
              <a:rPr lang="en-US" sz="1400" dirty="0">
                <a:latin typeface="Arial Black" panose="020B0A04020102020204" pitchFamily="34" charset="0"/>
              </a:rPr>
              <a:t>GENERAL MESSAGE (ICS 213)</a:t>
            </a:r>
          </a:p>
          <a:p>
            <a:pPr lvl="2">
              <a:lnSpc>
                <a:spcPct val="150000"/>
              </a:lnSpc>
            </a:pPr>
            <a:r>
              <a:rPr lang="en-US" sz="1400" dirty="0">
                <a:latin typeface="Arial Black" panose="020B0A04020102020204" pitchFamily="34" charset="0"/>
              </a:rPr>
              <a:t>Activity Log (ICS 214)</a:t>
            </a:r>
          </a:p>
          <a:p>
            <a:pPr lvl="2">
              <a:lnSpc>
                <a:spcPct val="150000"/>
              </a:lnSpc>
            </a:pPr>
            <a:r>
              <a:rPr lang="en-US" sz="1400" dirty="0">
                <a:latin typeface="Arial Black" panose="020B0A04020102020204" pitchFamily="34" charset="0"/>
              </a:rPr>
              <a:t>DA Form 2404 (Equipment Inspection And Maintenance Worksheet</a:t>
            </a:r>
          </a:p>
        </p:txBody>
      </p:sp>
    </p:spTree>
    <p:extLst>
      <p:ext uri="{BB962C8B-B14F-4D97-AF65-F5344CB8AC3E}">
        <p14:creationId xmlns:p14="http://schemas.microsoft.com/office/powerpoint/2010/main" val="3577885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3" name="Rectangle 2">
            <a:extLst>
              <a:ext uri="{FF2B5EF4-FFF2-40B4-BE49-F238E27FC236}">
                <a16:creationId xmlns:a16="http://schemas.microsoft.com/office/drawing/2014/main" id="{B6403B2C-43B9-44C5-9B83-E0674468A1FD}"/>
              </a:ext>
            </a:extLst>
          </p:cNvPr>
          <p:cNvSpPr/>
          <p:nvPr/>
        </p:nvSpPr>
        <p:spPr>
          <a:xfrm>
            <a:off x="647700" y="2090358"/>
            <a:ext cx="7848600" cy="3693319"/>
          </a:xfrm>
          <a:prstGeom prst="rect">
            <a:avLst/>
          </a:prstGeom>
        </p:spPr>
        <p:txBody>
          <a:bodyPr wrap="square">
            <a:spAutoFit/>
          </a:bodyPr>
          <a:lstStyle/>
          <a:p>
            <a:r>
              <a:rPr lang="en-US" dirty="0">
                <a:solidFill>
                  <a:srgbClr val="FF0000"/>
                </a:solidFill>
                <a:latin typeface="Arial Black" panose="020B0A04020102020204" pitchFamily="34" charset="0"/>
              </a:rPr>
              <a:t>IMAR Team: Mission Support Concept</a:t>
            </a:r>
          </a:p>
          <a:p>
            <a:pPr lvl="1"/>
            <a:endParaRPr lang="en-US" dirty="0">
              <a:latin typeface="Arial Black" panose="020B0A04020102020204" pitchFamily="34" charset="0"/>
            </a:endParaRPr>
          </a:p>
          <a:p>
            <a:pPr lvl="1"/>
            <a:r>
              <a:rPr lang="en-US" dirty="0">
                <a:latin typeface="Arial Black" panose="020B0A04020102020204" pitchFamily="34" charset="0"/>
              </a:rPr>
              <a:t>Augment a local Emergency Operations Center (EOC) and serve as liaison in requests of Emergency Support Function (ESF) #16 Military Support.  </a:t>
            </a:r>
          </a:p>
          <a:p>
            <a:pPr lvl="1"/>
            <a:endParaRPr lang="en-US" dirty="0">
              <a:latin typeface="Arial Black" panose="020B0A04020102020204" pitchFamily="34" charset="0"/>
            </a:endParaRPr>
          </a:p>
          <a:p>
            <a:pPr lvl="1"/>
            <a:r>
              <a:rPr lang="en-US" dirty="0">
                <a:latin typeface="Arial Black" panose="020B0A04020102020204" pitchFamily="34" charset="0"/>
              </a:rPr>
              <a:t>Deploy directly to a </a:t>
            </a:r>
            <a:r>
              <a:rPr lang="en-US" dirty="0" err="1">
                <a:latin typeface="Arial Black" panose="020B0A04020102020204" pitchFamily="34" charset="0"/>
              </a:rPr>
              <a:t>VaNG</a:t>
            </a:r>
            <a:r>
              <a:rPr lang="en-US" dirty="0">
                <a:latin typeface="Arial Black" panose="020B0A04020102020204" pitchFamily="34" charset="0"/>
              </a:rPr>
              <a:t> armory or staging area to facilitate flow of information between commander / task force HQ and the Joint Operations Center (JOC)</a:t>
            </a:r>
          </a:p>
          <a:p>
            <a:pPr lvl="2"/>
            <a:r>
              <a:rPr lang="en-US" dirty="0">
                <a:latin typeface="Arial Black" panose="020B0A04020102020204" pitchFamily="34" charset="0"/>
              </a:rPr>
              <a:t>TASK FORCE LEVEL: VANG Armory or State/Local Agency</a:t>
            </a:r>
          </a:p>
          <a:p>
            <a:pPr lvl="2"/>
            <a:r>
              <a:rPr lang="en-US" dirty="0">
                <a:latin typeface="Arial Black" panose="020B0A04020102020204" pitchFamily="34" charset="0"/>
              </a:rPr>
              <a:t>JOINT OPERATION CENTER LEVEL: VANG Defense Supply Center Richmond (DSCR)</a:t>
            </a:r>
          </a:p>
        </p:txBody>
      </p:sp>
    </p:spTree>
    <p:extLst>
      <p:ext uri="{BB962C8B-B14F-4D97-AF65-F5344CB8AC3E}">
        <p14:creationId xmlns:p14="http://schemas.microsoft.com/office/powerpoint/2010/main" val="283146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8" name="Content Placeholder 2">
            <a:extLst>
              <a:ext uri="{FF2B5EF4-FFF2-40B4-BE49-F238E27FC236}">
                <a16:creationId xmlns:a16="http://schemas.microsoft.com/office/drawing/2014/main" id="{CF58CD8A-BABC-4D44-A00F-5DC236EC0128}"/>
              </a:ext>
            </a:extLst>
          </p:cNvPr>
          <p:cNvSpPr>
            <a:spLocks noGrp="1"/>
          </p:cNvSpPr>
          <p:nvPr>
            <p:ph idx="1"/>
          </p:nvPr>
        </p:nvSpPr>
        <p:spPr>
          <a:xfrm>
            <a:off x="381000" y="1981200"/>
            <a:ext cx="8382000" cy="4876800"/>
          </a:xfrm>
        </p:spPr>
        <p:txBody>
          <a:bodyPr>
            <a:normAutofit fontScale="77500" lnSpcReduction="20000"/>
          </a:bodyPr>
          <a:lstStyle/>
          <a:p>
            <a:r>
              <a:rPr lang="en-US" dirty="0">
                <a:latin typeface="Arial Black" panose="020B0A04020102020204" pitchFamily="34" charset="0"/>
              </a:rPr>
              <a:t>Example: TASK FORCE and/or JOC STRUCTURE</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b="1" dirty="0">
                <a:latin typeface="Arial Black" panose="020B0A04020102020204" pitchFamily="34" charset="0"/>
              </a:rPr>
              <a:t>Key Note</a:t>
            </a:r>
            <a:r>
              <a:rPr lang="en-US" dirty="0">
                <a:latin typeface="Arial Black" panose="020B0A04020102020204" pitchFamily="34" charset="0"/>
              </a:rPr>
              <a:t>: On arrival at reporting location, identify and establish communication with the Battle CPT and BTL NCO</a:t>
            </a:r>
          </a:p>
        </p:txBody>
      </p:sp>
      <p:graphicFrame>
        <p:nvGraphicFramePr>
          <p:cNvPr id="10" name="Table 9">
            <a:extLst>
              <a:ext uri="{FF2B5EF4-FFF2-40B4-BE49-F238E27FC236}">
                <a16:creationId xmlns:a16="http://schemas.microsoft.com/office/drawing/2014/main" id="{6F2DD228-6E18-4FC0-B552-0765518DE7B3}"/>
              </a:ext>
            </a:extLst>
          </p:cNvPr>
          <p:cNvGraphicFramePr>
            <a:graphicFrameLocks noGrp="1"/>
          </p:cNvGraphicFramePr>
          <p:nvPr>
            <p:extLst>
              <p:ext uri="{D42A27DB-BD31-4B8C-83A1-F6EECF244321}">
                <p14:modId xmlns:p14="http://schemas.microsoft.com/office/powerpoint/2010/main" val="1036864335"/>
              </p:ext>
            </p:extLst>
          </p:nvPr>
        </p:nvGraphicFramePr>
        <p:xfrm>
          <a:off x="457199" y="2286001"/>
          <a:ext cx="8305799" cy="3745393"/>
        </p:xfrm>
        <a:graphic>
          <a:graphicData uri="http://schemas.openxmlformats.org/drawingml/2006/table">
            <a:tbl>
              <a:tblPr firstRow="1" bandRow="1">
                <a:tableStyleId>{5940675A-B579-460E-94D1-54222C63F5DA}</a:tableStyleId>
              </a:tblPr>
              <a:tblGrid>
                <a:gridCol w="855509">
                  <a:extLst>
                    <a:ext uri="{9D8B030D-6E8A-4147-A177-3AD203B41FA5}">
                      <a16:colId xmlns:a16="http://schemas.microsoft.com/office/drawing/2014/main" val="249718227"/>
                    </a:ext>
                  </a:extLst>
                </a:gridCol>
                <a:gridCol w="1598178">
                  <a:extLst>
                    <a:ext uri="{9D8B030D-6E8A-4147-A177-3AD203B41FA5}">
                      <a16:colId xmlns:a16="http://schemas.microsoft.com/office/drawing/2014/main" val="3607609086"/>
                    </a:ext>
                  </a:extLst>
                </a:gridCol>
                <a:gridCol w="2125655">
                  <a:extLst>
                    <a:ext uri="{9D8B030D-6E8A-4147-A177-3AD203B41FA5}">
                      <a16:colId xmlns:a16="http://schemas.microsoft.com/office/drawing/2014/main" val="1456775185"/>
                    </a:ext>
                  </a:extLst>
                </a:gridCol>
                <a:gridCol w="1115313">
                  <a:extLst>
                    <a:ext uri="{9D8B030D-6E8A-4147-A177-3AD203B41FA5}">
                      <a16:colId xmlns:a16="http://schemas.microsoft.com/office/drawing/2014/main" val="988810399"/>
                    </a:ext>
                  </a:extLst>
                </a:gridCol>
                <a:gridCol w="2611144">
                  <a:extLst>
                    <a:ext uri="{9D8B030D-6E8A-4147-A177-3AD203B41FA5}">
                      <a16:colId xmlns:a16="http://schemas.microsoft.com/office/drawing/2014/main" val="501052293"/>
                    </a:ext>
                  </a:extLst>
                </a:gridCol>
              </a:tblGrid>
              <a:tr h="317728">
                <a:tc>
                  <a:txBody>
                    <a:bodyPr/>
                    <a:lstStyle/>
                    <a:p>
                      <a:r>
                        <a:rPr lang="en-US" sz="1400" b="1" dirty="0">
                          <a:solidFill>
                            <a:schemeClr val="bg1"/>
                          </a:solidFill>
                        </a:rPr>
                        <a:t>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r>
                        <a:rPr lang="en-US" sz="1400" b="1" dirty="0">
                          <a:solidFill>
                            <a:schemeClr val="bg1"/>
                          </a:solidFill>
                        </a:rPr>
                        <a:t>Day</a:t>
                      </a:r>
                      <a:endParaRPr lang="en-US" sz="1400" b="1"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US" sz="1350" dirty="0">
                        <a:latin typeface="+mn-lt"/>
                      </a:endParaRPr>
                    </a:p>
                  </a:txBody>
                  <a:tcPr/>
                </a:tc>
                <a:tc gridSpan="2">
                  <a:txBody>
                    <a:bodyPr/>
                    <a:lstStyle/>
                    <a:p>
                      <a:r>
                        <a:rPr lang="en-US" sz="1400" b="1" dirty="0">
                          <a:solidFill>
                            <a:schemeClr val="bg1"/>
                          </a:solidFill>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tc>
                <a:extLst>
                  <a:ext uri="{0D108BD9-81ED-4DB2-BD59-A6C34878D82A}">
                    <a16:rowId xmlns:a16="http://schemas.microsoft.com/office/drawing/2014/main" val="3805541456"/>
                  </a:ext>
                </a:extLst>
              </a:tr>
              <a:tr h="363336">
                <a:tc>
                  <a:txBody>
                    <a:bodyPr/>
                    <a:lstStyle/>
                    <a:p>
                      <a:r>
                        <a:rPr lang="en-US" sz="1100" dirty="0"/>
                        <a:t>Dep J3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177857926"/>
                  </a:ext>
                </a:extLst>
              </a:tr>
              <a:tr h="276634">
                <a:tc>
                  <a:txBody>
                    <a:bodyPr/>
                    <a:lstStyle/>
                    <a:p>
                      <a:r>
                        <a:rPr lang="en-US" sz="1100" dirty="0"/>
                        <a:t>OIC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3907092"/>
                  </a:ext>
                </a:extLst>
              </a:tr>
              <a:tr h="363336">
                <a:tc>
                  <a:txBody>
                    <a:bodyPr/>
                    <a:lstStyle/>
                    <a:p>
                      <a:r>
                        <a:rPr lang="en-US" sz="1100" dirty="0"/>
                        <a:t>NCOIC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841814"/>
                  </a:ext>
                </a:extLst>
              </a:tr>
              <a:tr h="352422">
                <a:tc>
                  <a:txBody>
                    <a:bodyPr/>
                    <a:lstStyle/>
                    <a:p>
                      <a:r>
                        <a:rPr lang="en-US" sz="1100" dirty="0"/>
                        <a:t>Planner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11046865"/>
                  </a:ext>
                </a:extLst>
              </a:tr>
              <a:tr h="363336">
                <a:tc>
                  <a:txBody>
                    <a:bodyPr/>
                    <a:lstStyle/>
                    <a:p>
                      <a:r>
                        <a:rPr lang="en-US" sz="1100" dirty="0"/>
                        <a:t>BTL CPT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462509088"/>
                  </a:ext>
                </a:extLst>
              </a:tr>
              <a:tr h="363336">
                <a:tc>
                  <a:txBody>
                    <a:bodyPr/>
                    <a:lstStyle/>
                    <a:p>
                      <a:r>
                        <a:rPr lang="en-US" sz="1100" dirty="0"/>
                        <a:t>BTL NCO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007367"/>
                  </a:ext>
                </a:extLst>
              </a:tr>
              <a:tr h="363336">
                <a:tc>
                  <a:txBody>
                    <a:bodyPr/>
                    <a:lstStyle/>
                    <a:p>
                      <a:r>
                        <a:rPr lang="en-US" sz="1100" dirty="0"/>
                        <a:t>LNO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65572"/>
                  </a:ext>
                </a:extLst>
              </a:tr>
              <a:tr h="363336">
                <a:tc>
                  <a:txBody>
                    <a:bodyPr/>
                    <a:lstStyle/>
                    <a:p>
                      <a:r>
                        <a:rPr lang="en-US" sz="1100" dirty="0"/>
                        <a:t>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107342187"/>
                  </a:ext>
                </a:extLst>
              </a:tr>
              <a:tr h="329716">
                <a:tc>
                  <a:txBody>
                    <a:bodyPr/>
                    <a:lstStyle/>
                    <a:p>
                      <a:r>
                        <a:rPr lang="en-US" sz="1100" dirty="0"/>
                        <a:t>VDF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F9"/>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186302"/>
                  </a:ext>
                </a:extLst>
              </a:tr>
              <a:tr h="288877">
                <a:tc>
                  <a:txBody>
                    <a:bodyPr/>
                    <a:lstStyle/>
                    <a:p>
                      <a:r>
                        <a:rPr lang="en-US" sz="1100" dirty="0"/>
                        <a:t>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06429096"/>
                  </a:ext>
                </a:extLst>
              </a:tr>
            </a:tbl>
          </a:graphicData>
        </a:graphic>
      </p:graphicFrame>
    </p:spTree>
    <p:extLst>
      <p:ext uri="{BB962C8B-B14F-4D97-AF65-F5344CB8AC3E}">
        <p14:creationId xmlns:p14="http://schemas.microsoft.com/office/powerpoint/2010/main" val="1783614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8" name="Content Placeholder 2">
            <a:extLst>
              <a:ext uri="{FF2B5EF4-FFF2-40B4-BE49-F238E27FC236}">
                <a16:creationId xmlns:a16="http://schemas.microsoft.com/office/drawing/2014/main" id="{CF58CD8A-BABC-4D44-A00F-5DC236EC0128}"/>
              </a:ext>
            </a:extLst>
          </p:cNvPr>
          <p:cNvSpPr>
            <a:spLocks noGrp="1"/>
          </p:cNvSpPr>
          <p:nvPr>
            <p:ph idx="1"/>
          </p:nvPr>
        </p:nvSpPr>
        <p:spPr>
          <a:xfrm>
            <a:off x="381000" y="1981200"/>
            <a:ext cx="8382000" cy="4876800"/>
          </a:xfrm>
        </p:spPr>
        <p:txBody>
          <a:bodyPr>
            <a:normAutofit/>
          </a:bodyPr>
          <a:lstStyle/>
          <a:p>
            <a:r>
              <a:rPr lang="en-US" sz="1600" dirty="0">
                <a:latin typeface="Arial Black" panose="020B0A04020102020204" pitchFamily="34" charset="0"/>
              </a:rPr>
              <a:t>Example: TASK FORCE and/or JOC Battle Rhythm</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graphicFrame>
        <p:nvGraphicFramePr>
          <p:cNvPr id="9" name="Table 2">
            <a:extLst>
              <a:ext uri="{FF2B5EF4-FFF2-40B4-BE49-F238E27FC236}">
                <a16:creationId xmlns:a16="http://schemas.microsoft.com/office/drawing/2014/main" id="{53798C8D-1266-4521-8950-1FF3F7A15012}"/>
              </a:ext>
            </a:extLst>
          </p:cNvPr>
          <p:cNvGraphicFramePr>
            <a:graphicFrameLocks noGrp="1"/>
          </p:cNvGraphicFramePr>
          <p:nvPr>
            <p:extLst>
              <p:ext uri="{D42A27DB-BD31-4B8C-83A1-F6EECF244321}">
                <p14:modId xmlns:p14="http://schemas.microsoft.com/office/powerpoint/2010/main" val="3474343012"/>
              </p:ext>
            </p:extLst>
          </p:nvPr>
        </p:nvGraphicFramePr>
        <p:xfrm>
          <a:off x="158847" y="2438398"/>
          <a:ext cx="8756553" cy="3978244"/>
        </p:xfrm>
        <a:graphic>
          <a:graphicData uri="http://schemas.openxmlformats.org/drawingml/2006/table">
            <a:tbl>
              <a:tblPr firstRow="1" bandRow="1">
                <a:tableStyleId>{00A15C55-8517-42AA-B614-E9B94910E393}</a:tableStyleId>
              </a:tblPr>
              <a:tblGrid>
                <a:gridCol w="621514">
                  <a:extLst>
                    <a:ext uri="{9D8B030D-6E8A-4147-A177-3AD203B41FA5}">
                      <a16:colId xmlns:a16="http://schemas.microsoft.com/office/drawing/2014/main" val="20000"/>
                    </a:ext>
                  </a:extLst>
                </a:gridCol>
                <a:gridCol w="703385">
                  <a:extLst>
                    <a:ext uri="{9D8B030D-6E8A-4147-A177-3AD203B41FA5}">
                      <a16:colId xmlns:a16="http://schemas.microsoft.com/office/drawing/2014/main" val="20001"/>
                    </a:ext>
                  </a:extLst>
                </a:gridCol>
                <a:gridCol w="746101">
                  <a:extLst>
                    <a:ext uri="{9D8B030D-6E8A-4147-A177-3AD203B41FA5}">
                      <a16:colId xmlns:a16="http://schemas.microsoft.com/office/drawing/2014/main" val="20004"/>
                    </a:ext>
                  </a:extLst>
                </a:gridCol>
                <a:gridCol w="1397946">
                  <a:extLst>
                    <a:ext uri="{9D8B030D-6E8A-4147-A177-3AD203B41FA5}">
                      <a16:colId xmlns:a16="http://schemas.microsoft.com/office/drawing/2014/main" val="20002"/>
                    </a:ext>
                  </a:extLst>
                </a:gridCol>
                <a:gridCol w="2196059">
                  <a:extLst>
                    <a:ext uri="{9D8B030D-6E8A-4147-A177-3AD203B41FA5}">
                      <a16:colId xmlns:a16="http://schemas.microsoft.com/office/drawing/2014/main" val="20003"/>
                    </a:ext>
                  </a:extLst>
                </a:gridCol>
                <a:gridCol w="3091548">
                  <a:extLst>
                    <a:ext uri="{9D8B030D-6E8A-4147-A177-3AD203B41FA5}">
                      <a16:colId xmlns:a16="http://schemas.microsoft.com/office/drawing/2014/main" val="20005"/>
                    </a:ext>
                  </a:extLst>
                </a:gridCol>
              </a:tblGrid>
              <a:tr h="260073">
                <a:tc>
                  <a:txBody>
                    <a:bodyPr/>
                    <a:lstStyle/>
                    <a:p>
                      <a:pPr algn="ctr"/>
                      <a:r>
                        <a:rPr lang="en-US" sz="1100" dirty="0"/>
                        <a:t>TIME</a:t>
                      </a:r>
                    </a:p>
                  </a:txBody>
                  <a:tcPr anchor="ctr"/>
                </a:tc>
                <a:tc gridSpan="2">
                  <a:txBody>
                    <a:bodyPr/>
                    <a:lstStyle/>
                    <a:p>
                      <a:pPr algn="ctr"/>
                      <a:r>
                        <a:rPr lang="en-US" sz="1000" dirty="0"/>
                        <a:t>FREQ</a:t>
                      </a:r>
                    </a:p>
                  </a:txBody>
                  <a:tcPr anchor="ctr"/>
                </a:tc>
                <a:tc hMerge="1">
                  <a:txBody>
                    <a:bodyPr/>
                    <a:lstStyle/>
                    <a:p>
                      <a:pPr algn="ctr"/>
                      <a:endParaRPr lang="en-US" sz="1000" dirty="0"/>
                    </a:p>
                  </a:txBody>
                  <a:tcPr/>
                </a:tc>
                <a:tc>
                  <a:txBody>
                    <a:bodyPr/>
                    <a:lstStyle/>
                    <a:p>
                      <a:pPr algn="ctr"/>
                      <a:r>
                        <a:rPr lang="en-US" sz="1000" dirty="0"/>
                        <a:t>EVENT</a:t>
                      </a:r>
                    </a:p>
                  </a:txBody>
                  <a:tcPr anchor="ctr"/>
                </a:tc>
                <a:tc>
                  <a:txBody>
                    <a:bodyPr/>
                    <a:lstStyle/>
                    <a:p>
                      <a:pPr algn="ctr"/>
                      <a:r>
                        <a:rPr lang="en-US" sz="1000" dirty="0"/>
                        <a:t>AUDIO</a:t>
                      </a:r>
                    </a:p>
                  </a:txBody>
                  <a:tcPr anchor="ctr"/>
                </a:tc>
                <a:tc>
                  <a:txBody>
                    <a:bodyPr/>
                    <a:lstStyle/>
                    <a:p>
                      <a:pPr algn="ctr"/>
                      <a:r>
                        <a:rPr lang="en-US" sz="1000" dirty="0"/>
                        <a:t>VISUAL</a:t>
                      </a:r>
                    </a:p>
                  </a:txBody>
                  <a:tcPr anchor="ctr"/>
                </a:tc>
                <a:extLst>
                  <a:ext uri="{0D108BD9-81ED-4DB2-BD59-A6C34878D82A}">
                    <a16:rowId xmlns:a16="http://schemas.microsoft.com/office/drawing/2014/main" val="10000"/>
                  </a:ext>
                </a:extLst>
              </a:tr>
              <a:tr h="322065">
                <a:tc>
                  <a:txBody>
                    <a:bodyPr/>
                    <a:lstStyle/>
                    <a:p>
                      <a:pPr algn="ctr"/>
                      <a:r>
                        <a:rPr lang="en-US" sz="800" b="1" dirty="0">
                          <a:latin typeface="Arial" panose="020B0604020202020204" pitchFamily="34" charset="0"/>
                          <a:cs typeface="Arial" panose="020B0604020202020204" pitchFamily="34" charset="0"/>
                        </a:rPr>
                        <a:t>0700</a:t>
                      </a:r>
                    </a:p>
                  </a:txBody>
                  <a:tcPr anchor="ctr"/>
                </a:tc>
                <a:tc gridSpan="2">
                  <a:txBody>
                    <a:bodyPr/>
                    <a:lstStyle/>
                    <a:p>
                      <a:pPr algn="ctr"/>
                      <a:r>
                        <a:rPr lang="en-US" sz="800" b="1" dirty="0">
                          <a:latin typeface="Arial" panose="020B0604020202020204" pitchFamily="34" charset="0"/>
                          <a:cs typeface="Arial" panose="020B0604020202020204" pitchFamily="34" charset="0"/>
                        </a:rPr>
                        <a:t>Daily</a:t>
                      </a:r>
                    </a:p>
                  </a:txBody>
                  <a:tcPr anchor="ctr"/>
                </a:tc>
                <a:tc hMerge="1">
                  <a:txBody>
                    <a:bodyPr/>
                    <a:lstStyle/>
                    <a:p>
                      <a:endParaRPr lang="en-US"/>
                    </a:p>
                  </a:txBody>
                  <a:tcPr/>
                </a:tc>
                <a:tc>
                  <a:txBody>
                    <a:bodyPr/>
                    <a:lstStyle/>
                    <a:p>
                      <a:r>
                        <a:rPr lang="en-US" sz="800" b="1" dirty="0">
                          <a:latin typeface="Arial" panose="020B0604020202020204" pitchFamily="34" charset="0"/>
                          <a:cs typeface="Arial" panose="020B0604020202020204" pitchFamily="34" charset="0"/>
                        </a:rPr>
                        <a:t>Shift Change Brief</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dirty="0">
                          <a:latin typeface="Arial" panose="020B0604020202020204" pitchFamily="34" charset="0"/>
                          <a:cs typeface="Arial" panose="020B0604020202020204" pitchFamily="34" charset="0"/>
                        </a:rPr>
                        <a:t>TBD</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1130460"/>
                  </a:ext>
                </a:extLst>
              </a:tr>
              <a:tr h="322065">
                <a:tc>
                  <a:txBody>
                    <a:bodyPr/>
                    <a:lstStyle/>
                    <a:p>
                      <a:pPr algn="ctr"/>
                      <a:r>
                        <a:rPr lang="en-US" sz="800" b="1" dirty="0">
                          <a:latin typeface="Arial" panose="020B0604020202020204" pitchFamily="34" charset="0"/>
                          <a:cs typeface="Arial" panose="020B0604020202020204" pitchFamily="34" charset="0"/>
                        </a:rPr>
                        <a:t>0730</a:t>
                      </a:r>
                    </a:p>
                  </a:txBody>
                  <a:tcPr anchor="ctr"/>
                </a:tc>
                <a:tc gridSpan="2">
                  <a:txBody>
                    <a:bodyPr/>
                    <a:lstStyle/>
                    <a:p>
                      <a:pPr algn="ctr"/>
                      <a:r>
                        <a:rPr lang="en-US" sz="800" b="1" dirty="0">
                          <a:latin typeface="Arial" panose="020B0604020202020204" pitchFamily="34" charset="0"/>
                          <a:cs typeface="Arial" panose="020B0604020202020204" pitchFamily="34" charset="0"/>
                        </a:rPr>
                        <a:t>Mon</a:t>
                      </a:r>
                      <a:r>
                        <a:rPr lang="en-US" sz="800" b="1" baseline="0" dirty="0">
                          <a:latin typeface="Arial" panose="020B0604020202020204" pitchFamily="34" charset="0"/>
                          <a:cs typeface="Arial" panose="020B0604020202020204" pitchFamily="34" charset="0"/>
                        </a:rPr>
                        <a:t>/Thurs</a:t>
                      </a:r>
                      <a:endParaRPr lang="en-US" sz="800" b="1" dirty="0">
                        <a:latin typeface="Arial" panose="020B0604020202020204" pitchFamily="34" charset="0"/>
                        <a:cs typeface="Arial" panose="020B0604020202020204" pitchFamily="34" charset="0"/>
                      </a:endParaRPr>
                    </a:p>
                  </a:txBody>
                  <a:tcPr anchor="ctr"/>
                </a:tc>
                <a:tc hMerge="1">
                  <a:txBody>
                    <a:bodyPr/>
                    <a:lstStyle/>
                    <a:p>
                      <a:endParaRPr lang="en-US" sz="800" b="1" dirty="0">
                        <a:latin typeface="Arial" panose="020B0604020202020204" pitchFamily="34" charset="0"/>
                        <a:cs typeface="Arial" panose="020B0604020202020204" pitchFamily="34" charset="0"/>
                      </a:endParaRPr>
                    </a:p>
                  </a:txBody>
                  <a:tcPr anchor="ctr"/>
                </a:tc>
                <a:tc>
                  <a:txBody>
                    <a:bodyPr/>
                    <a:lstStyle/>
                    <a:p>
                      <a:r>
                        <a:rPr lang="en-US" sz="800" b="1" dirty="0">
                          <a:latin typeface="Arial" panose="020B0604020202020204" pitchFamily="34" charset="0"/>
                          <a:cs typeface="Arial" panose="020B0604020202020204" pitchFamily="34" charset="0"/>
                        </a:rPr>
                        <a:t>COS Sync</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PIN:</a:t>
                      </a:r>
                      <a:r>
                        <a:rPr lang="en-US" sz="800" b="1" dirty="0">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47666">
                <a:tc>
                  <a:txBody>
                    <a:bodyPr/>
                    <a:lstStyle/>
                    <a:p>
                      <a:pPr algn="ctr"/>
                      <a:r>
                        <a:rPr lang="en-US" sz="800" b="1" dirty="0">
                          <a:latin typeface="Arial" panose="020B0604020202020204" pitchFamily="34" charset="0"/>
                          <a:cs typeface="Arial" panose="020B0604020202020204" pitchFamily="34" charset="0"/>
                        </a:rPr>
                        <a:t>0900</a:t>
                      </a:r>
                    </a:p>
                  </a:txBody>
                  <a:tcPr anchor="ctr"/>
                </a:tc>
                <a:tc>
                  <a:txBody>
                    <a:bodyPr/>
                    <a:lstStyle/>
                    <a:p>
                      <a:pPr algn="ctr"/>
                      <a:r>
                        <a:rPr lang="en-US" sz="800" b="1" dirty="0">
                          <a:latin typeface="Arial" panose="020B0604020202020204" pitchFamily="34" charset="0"/>
                          <a:cs typeface="Arial" panose="020B0604020202020204" pitchFamily="34" charset="0"/>
                        </a:rPr>
                        <a:t>Weekly</a:t>
                      </a:r>
                    </a:p>
                  </a:txBody>
                  <a:tcPr anchor="ctr"/>
                </a:tc>
                <a:tc>
                  <a:txBody>
                    <a:bodyPr/>
                    <a:lstStyle/>
                    <a:p>
                      <a:pPr algn="ctr"/>
                      <a:r>
                        <a:rPr lang="en-US" sz="800" b="1" dirty="0">
                          <a:latin typeface="Arial" panose="020B0604020202020204" pitchFamily="34" charset="0"/>
                          <a:cs typeface="Arial" panose="020B0604020202020204" pitchFamily="34" charset="0"/>
                        </a:rPr>
                        <a:t>Mon/Fri</a:t>
                      </a:r>
                    </a:p>
                  </a:txBody>
                  <a:tcPr anchor="ctr"/>
                </a:tc>
                <a:tc>
                  <a:txBody>
                    <a:bodyPr/>
                    <a:lstStyle/>
                    <a:p>
                      <a:r>
                        <a:rPr lang="en-US" sz="800" b="1" dirty="0">
                          <a:latin typeface="Arial" panose="020B0604020202020204" pitchFamily="34" charset="0"/>
                          <a:cs typeface="Arial" panose="020B0604020202020204" pitchFamily="34" charset="0"/>
                        </a:rPr>
                        <a:t>Staff Sync</a:t>
                      </a:r>
                    </a:p>
                  </a:txBody>
                  <a:tcPr anchor="ctr"/>
                </a:tc>
                <a:tc rowSpan="4">
                  <a:txBody>
                    <a:bodyPr/>
                    <a:lstStyle/>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P:  WebEx Cloud:        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                      PIN:          xxx </a:t>
                      </a:r>
                      <a:r>
                        <a:rPr lang="en-US" sz="800" b="1" i="0" u="none" strike="noStrike" dirty="0" err="1">
                          <a:solidFill>
                            <a:srgbClr val="000000"/>
                          </a:solidFill>
                          <a:effectLst/>
                          <a:latin typeface="Arial" panose="020B0604020202020204" pitchFamily="34" charset="0"/>
                          <a:cs typeface="Arial" panose="020B0604020202020204" pitchFamily="34" charset="0"/>
                        </a:rPr>
                        <a:t>xxx</a:t>
                      </a:r>
                      <a:r>
                        <a:rPr lang="en-US" sz="800" b="1" i="0" u="none" strike="noStrike" dirty="0">
                          <a:solidFill>
                            <a:srgbClr val="000000"/>
                          </a:solidFill>
                          <a:effectLst/>
                          <a:latin typeface="Arial" panose="020B0604020202020204" pitchFamily="34" charset="0"/>
                          <a:cs typeface="Arial" panose="020B0604020202020204" pitchFamily="34" charset="0"/>
                        </a:rPr>
                        <a:t> xx #</a:t>
                      </a:r>
                    </a:p>
                    <a:p>
                      <a:pPr algn="l" fontAlgn="ctr"/>
                      <a:br>
                        <a:rPr lang="en-US" sz="800" b="1" i="0" u="none" strike="noStrike" dirty="0">
                          <a:solidFill>
                            <a:srgbClr val="000000"/>
                          </a:solidFill>
                          <a:effectLst/>
                          <a:latin typeface="Arial" panose="020B0604020202020204" pitchFamily="34" charset="0"/>
                          <a:cs typeface="Arial" panose="020B0604020202020204" pitchFamily="34" charset="0"/>
                        </a:rPr>
                      </a:br>
                      <a:r>
                        <a:rPr lang="en-US" sz="800" b="1" i="0" u="none" strike="noStrike" dirty="0">
                          <a:solidFill>
                            <a:srgbClr val="000000"/>
                          </a:solidFill>
                          <a:effectLst/>
                          <a:latin typeface="Arial" panose="020B0604020202020204" pitchFamily="34" charset="0"/>
                          <a:cs typeface="Arial" panose="020B0604020202020204" pitchFamily="34" charset="0"/>
                        </a:rPr>
                        <a:t>A:  DCS:                       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                      PIN:          xxx </a:t>
                      </a:r>
                      <a:r>
                        <a:rPr lang="en-US" sz="800" b="1" i="0" u="none" strike="noStrike" dirty="0" err="1">
                          <a:solidFill>
                            <a:srgbClr val="000000"/>
                          </a:solidFill>
                          <a:effectLst/>
                          <a:latin typeface="Arial" panose="020B0604020202020204" pitchFamily="34" charset="0"/>
                          <a:cs typeface="Arial" panose="020B0604020202020204" pitchFamily="34" charset="0"/>
                        </a:rPr>
                        <a:t>xxx</a:t>
                      </a:r>
                      <a:r>
                        <a:rPr lang="en-US" sz="800" b="1" i="0" u="none" strike="noStrike" dirty="0">
                          <a:solidFill>
                            <a:srgbClr val="000000"/>
                          </a:solidFill>
                          <a:effectLst/>
                          <a:latin typeface="Arial" panose="020B0604020202020204" pitchFamily="34" charset="0"/>
                          <a:cs typeface="Arial" panose="020B0604020202020204" pitchFamily="34" charset="0"/>
                        </a:rPr>
                        <a:t> xx #</a:t>
                      </a:r>
                    </a:p>
                    <a:p>
                      <a:pPr algn="l" fontAlgn="ctr"/>
                      <a:br>
                        <a:rPr lang="en-US" sz="800" b="1" i="0" u="none" strike="noStrike" dirty="0">
                          <a:solidFill>
                            <a:srgbClr val="000000"/>
                          </a:solidFill>
                          <a:effectLst/>
                          <a:latin typeface="Arial" panose="020B0604020202020204" pitchFamily="34" charset="0"/>
                          <a:cs typeface="Arial" panose="020B0604020202020204" pitchFamily="34" charset="0"/>
                        </a:rPr>
                      </a:br>
                      <a:r>
                        <a:rPr lang="en-US" sz="800" b="1" i="0" u="none" strike="noStrike" dirty="0">
                          <a:solidFill>
                            <a:srgbClr val="000000"/>
                          </a:solidFill>
                          <a:effectLst/>
                          <a:latin typeface="Arial" panose="020B0604020202020204" pitchFamily="34" charset="0"/>
                          <a:cs typeface="Arial" panose="020B0604020202020204" pitchFamily="34" charset="0"/>
                        </a:rPr>
                        <a:t>C:  WebEx Standard:   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                      PIN: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p>
                    <a:p>
                      <a:pPr algn="l" fontAlgn="ctr"/>
                      <a:br>
                        <a:rPr lang="en-US" sz="800" b="1" i="0" u="none" strike="noStrike" dirty="0">
                          <a:solidFill>
                            <a:srgbClr val="000000"/>
                          </a:solidFill>
                          <a:effectLst/>
                          <a:latin typeface="Arial" panose="020B0604020202020204" pitchFamily="34" charset="0"/>
                          <a:cs typeface="Arial" panose="020B0604020202020204" pitchFamily="34" charset="0"/>
                        </a:rPr>
                      </a:br>
                      <a:r>
                        <a:rPr lang="en-US" sz="800" b="1" i="0" u="none" strike="noStrike" dirty="0">
                          <a:solidFill>
                            <a:srgbClr val="000000"/>
                          </a:solidFill>
                          <a:effectLst/>
                          <a:latin typeface="Arial" panose="020B0604020202020204" pitchFamily="34" charset="0"/>
                          <a:cs typeface="Arial" panose="020B0604020202020204" pitchFamily="34" charset="0"/>
                        </a:rPr>
                        <a:t>E:  n/a at this time</a:t>
                      </a:r>
                    </a:p>
                  </a:txBody>
                  <a:tcPr marL="85725" marR="9525" marT="9525" marB="0" anchor="ctr"/>
                </a:tc>
                <a:tc rowSpan="4">
                  <a:txBody>
                    <a:bodyPr/>
                    <a:lstStyle/>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P:  WebEx Cloud:</a:t>
                      </a:r>
                      <a:r>
                        <a:rPr lang="en-US" sz="800" b="1" i="0" u="none" strike="noStrike" baseline="0" dirty="0">
                          <a:solidFill>
                            <a:srgbClr val="000000"/>
                          </a:solidFill>
                          <a:effectLst/>
                          <a:latin typeface="Arial" panose="020B0604020202020204" pitchFamily="34" charset="0"/>
                          <a:cs typeface="Arial" panose="020B0604020202020204" pitchFamily="34" charset="0"/>
                        </a:rPr>
                        <a:t> </a:t>
                      </a:r>
                      <a:r>
                        <a:rPr lang="en-US" sz="800" b="1" i="0" u="none" strike="noStrike" baseline="0" dirty="0">
                          <a:solidFill>
                            <a:srgbClr val="000000"/>
                          </a:solidFill>
                          <a:effectLst/>
                          <a:latin typeface="Arial" panose="020B0604020202020204" pitchFamily="34" charset="0"/>
                          <a:cs typeface="Arial" panose="020B0604020202020204" pitchFamily="34" charset="0"/>
                          <a:hlinkClick r:id="rId5"/>
                        </a:rPr>
                        <a:t>h</a:t>
                      </a:r>
                      <a:r>
                        <a:rPr lang="en-US" sz="800" b="1" i="0" u="none" strike="noStrike" dirty="0">
                          <a:solidFill>
                            <a:srgbClr val="000000"/>
                          </a:solidFill>
                          <a:effectLst/>
                          <a:latin typeface="Arial" panose="020B0604020202020204" pitchFamily="34" charset="0"/>
                          <a:cs typeface="Arial" panose="020B0604020202020204" pitchFamily="34" charset="0"/>
                          <a:hlinkClick r:id="rId5"/>
                        </a:rPr>
                        <a:t>ttps:// </a:t>
                      </a:r>
                      <a:r>
                        <a:rPr lang="en-US" sz="800" b="1" i="0" u="none" strike="noStrike" dirty="0">
                          <a:solidFill>
                            <a:srgbClr val="00B050"/>
                          </a:solidFill>
                          <a:effectLst/>
                          <a:latin typeface="Arial" panose="020B0604020202020204" pitchFamily="34" charset="0"/>
                          <a:cs typeface="Arial" panose="020B0604020202020204" pitchFamily="34" charset="0"/>
                        </a:rPr>
                        <a:t>web link</a:t>
                      </a:r>
                      <a:br>
                        <a:rPr lang="en-US" sz="800" b="1" i="0" u="none" strike="noStrike" dirty="0">
                          <a:solidFill>
                            <a:srgbClr val="000000"/>
                          </a:solidFill>
                          <a:effectLst/>
                          <a:latin typeface="Arial" panose="020B0604020202020204" pitchFamily="34" charset="0"/>
                          <a:cs typeface="Arial" panose="020B0604020202020204" pitchFamily="34" charset="0"/>
                          <a:hlinkClick r:id="rId5"/>
                        </a:rPr>
                      </a:br>
                      <a:endParaRPr lang="en-US" sz="8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A:  DCS: </a:t>
                      </a:r>
                      <a:r>
                        <a:rPr lang="en-US" sz="800" b="1" i="0" u="none" strike="noStrike" dirty="0">
                          <a:solidFill>
                            <a:srgbClr val="00B0F0"/>
                          </a:solidFill>
                          <a:effectLst/>
                          <a:latin typeface="Arial" panose="020B0604020202020204" pitchFamily="34" charset="0"/>
                          <a:cs typeface="Arial" panose="020B0604020202020204" pitchFamily="34" charset="0"/>
                          <a:hlinkClick r:id="rId6" invalidUrl="https:///"/>
                        </a:rPr>
                        <a:t>https</a:t>
                      </a:r>
                      <a:r>
                        <a:rPr lang="en-US" sz="800" b="1" i="0" u="none" strike="noStrike" dirty="0">
                          <a:solidFill>
                            <a:srgbClr val="00B050"/>
                          </a:solidFill>
                          <a:effectLst/>
                          <a:latin typeface="Arial" panose="020B0604020202020204" pitchFamily="34" charset="0"/>
                          <a:cs typeface="Arial" panose="020B0604020202020204" pitchFamily="34" charset="0"/>
                          <a:hlinkClick r:id="rId7" invalidUrl="https:///"/>
                        </a:rPr>
                        <a:t>://</a:t>
                      </a:r>
                      <a:r>
                        <a:rPr lang="en-US" sz="800" b="1" i="0" u="none" strike="noStrike" dirty="0">
                          <a:solidFill>
                            <a:srgbClr val="00B050"/>
                          </a:solidFill>
                          <a:effectLst/>
                          <a:latin typeface="Arial" panose="020B0604020202020204" pitchFamily="34" charset="0"/>
                          <a:cs typeface="Arial" panose="020B0604020202020204" pitchFamily="34" charset="0"/>
                        </a:rPr>
                        <a:t> web link</a:t>
                      </a:r>
                      <a:br>
                        <a:rPr lang="en-US" sz="800" b="1" i="0" u="none" strike="noStrike" dirty="0">
                          <a:solidFill>
                            <a:srgbClr val="000000"/>
                          </a:solidFill>
                          <a:effectLst/>
                          <a:latin typeface="Arial" panose="020B0604020202020204" pitchFamily="34" charset="0"/>
                          <a:cs typeface="Arial" panose="020B0604020202020204" pitchFamily="34" charset="0"/>
                        </a:rPr>
                      </a:br>
                      <a:endParaRPr lang="en-US" sz="8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C:  n/a at this time</a:t>
                      </a:r>
                      <a:br>
                        <a:rPr lang="en-US" sz="800" b="1" i="0" u="none" strike="noStrike" dirty="0">
                          <a:solidFill>
                            <a:srgbClr val="000000"/>
                          </a:solidFill>
                          <a:effectLst/>
                          <a:latin typeface="Arial" panose="020B0604020202020204" pitchFamily="34" charset="0"/>
                          <a:cs typeface="Arial" panose="020B0604020202020204" pitchFamily="34" charset="0"/>
                        </a:rPr>
                      </a:br>
                      <a:endParaRPr lang="en-US" sz="8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E:  n/a at this time</a:t>
                      </a:r>
                    </a:p>
                  </a:txBody>
                  <a:tcPr marL="85725" marR="9525" marT="9525" marB="0" anchor="ctr"/>
                </a:tc>
                <a:extLst>
                  <a:ext uri="{0D108BD9-81ED-4DB2-BD59-A6C34878D82A}">
                    <a16:rowId xmlns:a16="http://schemas.microsoft.com/office/drawing/2014/main" val="655494905"/>
                  </a:ext>
                </a:extLst>
              </a:tr>
              <a:tr h="332651">
                <a:tc>
                  <a:txBody>
                    <a:bodyPr/>
                    <a:lstStyle/>
                    <a:p>
                      <a:pPr algn="ctr"/>
                      <a:r>
                        <a:rPr lang="en-US" sz="800" b="1" dirty="0">
                          <a:latin typeface="Arial" panose="020B0604020202020204" pitchFamily="34" charset="0"/>
                          <a:cs typeface="Arial" panose="020B0604020202020204" pitchFamily="34" charset="0"/>
                        </a:rPr>
                        <a:t>0900</a:t>
                      </a:r>
                    </a:p>
                  </a:txBody>
                  <a:tcPr anchor="ctr"/>
                </a:tc>
                <a:tc>
                  <a:txBody>
                    <a:bodyPr/>
                    <a:lstStyle/>
                    <a:p>
                      <a:pPr algn="ctr"/>
                      <a:r>
                        <a:rPr lang="en-US" sz="800" b="1" dirty="0">
                          <a:latin typeface="Arial" panose="020B0604020202020204" pitchFamily="34" charset="0"/>
                          <a:cs typeface="Arial" panose="020B0604020202020204" pitchFamily="34" charset="0"/>
                        </a:rPr>
                        <a:t>Weekly</a:t>
                      </a:r>
                    </a:p>
                  </a:txBody>
                  <a:tcPr anchor="ctr"/>
                </a:tc>
                <a:tc>
                  <a:txBody>
                    <a:bodyPr/>
                    <a:lstStyle/>
                    <a:p>
                      <a:pPr algn="ctr"/>
                      <a:r>
                        <a:rPr lang="en-US" sz="800" b="1" dirty="0">
                          <a:latin typeface="Arial" panose="020B0604020202020204" pitchFamily="34" charset="0"/>
                          <a:cs typeface="Arial" panose="020B0604020202020204" pitchFamily="34" charset="0"/>
                        </a:rPr>
                        <a:t>Wed</a:t>
                      </a:r>
                    </a:p>
                  </a:txBody>
                  <a:tcPr anchor="ctr"/>
                </a:tc>
                <a:tc>
                  <a:txBody>
                    <a:bodyPr/>
                    <a:lstStyle/>
                    <a:p>
                      <a:r>
                        <a:rPr lang="en-US" sz="800" b="1" baseline="0" dirty="0">
                          <a:latin typeface="Arial" panose="020B0604020202020204" pitchFamily="34" charset="0"/>
                          <a:cs typeface="Arial" panose="020B0604020202020204" pitchFamily="34" charset="0"/>
                        </a:rPr>
                        <a:t>Weekly Senior </a:t>
                      </a:r>
                    </a:p>
                    <a:p>
                      <a:r>
                        <a:rPr lang="en-US" sz="800" b="1" baseline="0" dirty="0">
                          <a:latin typeface="Arial" panose="020B0604020202020204" pitchFamily="34" charset="0"/>
                          <a:cs typeface="Arial" panose="020B0604020202020204" pitchFamily="34" charset="0"/>
                        </a:rPr>
                        <a:t>Leader Brief</a:t>
                      </a:r>
                      <a:endParaRPr lang="en-US" sz="800" b="1" dirty="0">
                        <a:latin typeface="Arial" panose="020B0604020202020204" pitchFamily="34" charset="0"/>
                        <a:cs typeface="Arial" panose="020B0604020202020204" pitchFamily="34" charset="0"/>
                      </a:endParaRP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1917165"/>
                  </a:ext>
                </a:extLst>
              </a:tr>
              <a:tr h="332651">
                <a:tc>
                  <a:txBody>
                    <a:bodyPr/>
                    <a:lstStyle/>
                    <a:p>
                      <a:pPr algn="ctr"/>
                      <a:r>
                        <a:rPr lang="en-US" sz="800" b="1" dirty="0">
                          <a:latin typeface="Arial" panose="020B0604020202020204" pitchFamily="34" charset="0"/>
                          <a:cs typeface="Arial" panose="020B0604020202020204" pitchFamily="34" charset="0"/>
                        </a:rPr>
                        <a:t>1100</a:t>
                      </a:r>
                    </a:p>
                  </a:txBody>
                  <a:tcPr anchor="ctr"/>
                </a:tc>
                <a:tc>
                  <a:txBody>
                    <a:bodyPr/>
                    <a:lstStyle/>
                    <a:p>
                      <a:pPr algn="ctr"/>
                      <a:r>
                        <a:rPr lang="en-US" sz="800" b="1" dirty="0">
                          <a:latin typeface="Arial" panose="020B0604020202020204" pitchFamily="34" charset="0"/>
                          <a:cs typeface="Arial" panose="020B0604020202020204" pitchFamily="34" charset="0"/>
                        </a:rPr>
                        <a:t>Daily</a:t>
                      </a:r>
                    </a:p>
                  </a:txBody>
                  <a:tcPr anchor="ctr"/>
                </a:tc>
                <a:tc>
                  <a:txBody>
                    <a:bodyPr/>
                    <a:lstStyle/>
                    <a:p>
                      <a:pPr algn="ctr"/>
                      <a:r>
                        <a:rPr lang="en-US" sz="800" b="1" dirty="0">
                          <a:latin typeface="Arial" panose="020B0604020202020204" pitchFamily="34" charset="0"/>
                          <a:cs typeface="Arial" panose="020B0604020202020204" pitchFamily="34" charset="0"/>
                        </a:rPr>
                        <a:t>Except Sun</a:t>
                      </a:r>
                    </a:p>
                  </a:txBody>
                  <a:tcPr anchor="ctr"/>
                </a:tc>
                <a:tc>
                  <a:txBody>
                    <a:bodyPr/>
                    <a:lstStyle/>
                    <a:p>
                      <a:r>
                        <a:rPr lang="en-US" sz="800" b="1" baseline="0" dirty="0">
                          <a:latin typeface="Arial" panose="020B0604020202020204" pitchFamily="34" charset="0"/>
                          <a:cs typeface="Arial" panose="020B0604020202020204" pitchFamily="34" charset="0"/>
                        </a:rPr>
                        <a:t>OPS Sync</a:t>
                      </a:r>
                      <a:endParaRPr lang="en-US" sz="800" b="1" dirty="0">
                        <a:latin typeface="Arial" panose="020B0604020202020204" pitchFamily="34" charset="0"/>
                        <a:cs typeface="Arial" panose="020B0604020202020204" pitchFamily="34" charset="0"/>
                      </a:endParaRPr>
                    </a:p>
                  </a:txBody>
                  <a:tcPr anchor="ctr"/>
                </a:tc>
                <a:tc vMerge="1">
                  <a:txBody>
                    <a:bodyPr/>
                    <a:lstStyle/>
                    <a:p>
                      <a:pPr algn="l" fontAlgn="ct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vMerge="1">
                  <a:txBody>
                    <a:bodyPr/>
                    <a:lstStyle/>
                    <a:p>
                      <a:pPr algn="l" fontAlgn="ct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val="10003"/>
                  </a:ext>
                </a:extLst>
              </a:tr>
              <a:tr h="344801">
                <a:tc>
                  <a:txBody>
                    <a:bodyPr/>
                    <a:lstStyle/>
                    <a:p>
                      <a:pPr algn="ctr"/>
                      <a:r>
                        <a:rPr lang="en-US" sz="800" b="1">
                          <a:latin typeface="Arial" panose="020B0604020202020204" pitchFamily="34" charset="0"/>
                          <a:cs typeface="Arial" panose="020B0604020202020204" pitchFamily="34" charset="0"/>
                        </a:rPr>
                        <a:t>1430</a:t>
                      </a:r>
                      <a:endParaRPr lang="en-US" sz="800" b="1" dirty="0">
                        <a:latin typeface="Arial" panose="020B0604020202020204" pitchFamily="34" charset="0"/>
                        <a:cs typeface="Arial" panose="020B0604020202020204" pitchFamily="34" charset="0"/>
                      </a:endParaRPr>
                    </a:p>
                  </a:txBody>
                  <a:tcPr anchor="ctr"/>
                </a:tc>
                <a:tc>
                  <a:txBody>
                    <a:bodyPr/>
                    <a:lstStyle/>
                    <a:p>
                      <a:pPr algn="ctr"/>
                      <a:r>
                        <a:rPr lang="en-US" sz="800" b="1" dirty="0">
                          <a:latin typeface="Arial" panose="020B0604020202020204" pitchFamily="34" charset="0"/>
                          <a:cs typeface="Arial" panose="020B0604020202020204" pitchFamily="34" charset="0"/>
                        </a:rPr>
                        <a:t>Daily</a:t>
                      </a:r>
                    </a:p>
                  </a:txBody>
                  <a:tcPr anchor="ctr"/>
                </a:tc>
                <a:tc>
                  <a:txBody>
                    <a:bodyPr/>
                    <a:lstStyle/>
                    <a:p>
                      <a:pPr algn="ctr"/>
                      <a:r>
                        <a:rPr lang="en-US" sz="800" b="1" dirty="0">
                          <a:latin typeface="Arial" panose="020B0604020202020204" pitchFamily="34" charset="0"/>
                          <a:cs typeface="Arial" panose="020B0604020202020204" pitchFamily="34" charset="0"/>
                        </a:rPr>
                        <a:t>Except</a:t>
                      </a:r>
                    </a:p>
                    <a:p>
                      <a:pPr algn="ctr"/>
                      <a:r>
                        <a:rPr lang="en-US" sz="800" b="1" dirty="0">
                          <a:latin typeface="Arial" panose="020B0604020202020204" pitchFamily="34" charset="0"/>
                          <a:cs typeface="Arial" panose="020B0604020202020204" pitchFamily="34" charset="0"/>
                        </a:rPr>
                        <a:t>Wed</a:t>
                      </a:r>
                    </a:p>
                  </a:txBody>
                  <a:tcPr anchor="ctr"/>
                </a:tc>
                <a:tc>
                  <a:txBody>
                    <a:bodyPr/>
                    <a:lstStyle/>
                    <a:p>
                      <a:r>
                        <a:rPr lang="en-US" sz="800" b="1" dirty="0">
                          <a:latin typeface="Arial" panose="020B0604020202020204" pitchFamily="34" charset="0"/>
                          <a:cs typeface="Arial" panose="020B0604020202020204" pitchFamily="34" charset="0"/>
                        </a:rPr>
                        <a:t>Situation Update Brief</a:t>
                      </a:r>
                    </a:p>
                  </a:txBody>
                  <a:tcPr anchor="ct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aseline="0" dirty="0"/>
                    </a:p>
                  </a:txBody>
                  <a:tcPr anchor="ct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txBody>
                  <a:tcPr anchor="ctr"/>
                </a:tc>
                <a:extLst>
                  <a:ext uri="{0D108BD9-81ED-4DB2-BD59-A6C34878D82A}">
                    <a16:rowId xmlns:a16="http://schemas.microsoft.com/office/drawing/2014/main" val="10005"/>
                  </a:ext>
                </a:extLst>
              </a:tr>
              <a:tr h="350159">
                <a:tc>
                  <a:txBody>
                    <a:bodyPr/>
                    <a:lstStyle/>
                    <a:p>
                      <a:pPr algn="ctr"/>
                      <a:r>
                        <a:rPr lang="en-US" sz="800" b="1">
                          <a:latin typeface="Arial" panose="020B0604020202020204" pitchFamily="34" charset="0"/>
                          <a:cs typeface="Arial" panose="020B0604020202020204" pitchFamily="34" charset="0"/>
                        </a:rPr>
                        <a:t>1500</a:t>
                      </a:r>
                      <a:endParaRPr lang="en-US" sz="800" b="1" dirty="0">
                        <a:latin typeface="Arial" panose="020B0604020202020204" pitchFamily="34" charset="0"/>
                        <a:cs typeface="Arial" panose="020B0604020202020204" pitchFamily="34" charset="0"/>
                      </a:endParaRPr>
                    </a:p>
                  </a:txBody>
                  <a:tcPr anchor="ctr"/>
                </a:tc>
                <a:tc>
                  <a:txBody>
                    <a:bodyPr/>
                    <a:lstStyle/>
                    <a:p>
                      <a:pPr algn="ctr"/>
                      <a:r>
                        <a:rPr lang="en-US" sz="800" b="1" dirty="0">
                          <a:latin typeface="Arial" panose="020B0604020202020204" pitchFamily="34" charset="0"/>
                          <a:cs typeface="Arial" panose="020B0604020202020204" pitchFamily="34" charset="0"/>
                        </a:rPr>
                        <a:t>Weekly</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dirty="0">
                          <a:latin typeface="Arial" panose="020B0604020202020204" pitchFamily="34" charset="0"/>
                          <a:cs typeface="Arial" panose="020B0604020202020204" pitchFamily="34" charset="0"/>
                        </a:rPr>
                        <a:t>*Tues</a:t>
                      </a:r>
                    </a:p>
                  </a:txBody>
                  <a:tcPr anchor="ctr"/>
                </a:tc>
                <a:tc>
                  <a:txBody>
                    <a:bodyPr/>
                    <a:lstStyle/>
                    <a:p>
                      <a:r>
                        <a:rPr lang="en-US" sz="800" b="1" dirty="0">
                          <a:latin typeface="Arial" panose="020B0604020202020204" pitchFamily="34" charset="0"/>
                          <a:cs typeface="Arial" panose="020B0604020202020204" pitchFamily="34" charset="0"/>
                        </a:rPr>
                        <a:t>COS BUB</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PIN:</a:t>
                      </a:r>
                      <a:r>
                        <a:rPr lang="en-US" sz="800" b="1" dirty="0">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a:txBody>
                  <a:tcPr anchor="ctr"/>
                </a:tc>
                <a:tc>
                  <a:txBody>
                    <a:bodyPr/>
                    <a:lstStyle/>
                    <a:p>
                      <a:pPr algn="l" fontAlgn="ct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14719372"/>
                  </a:ext>
                </a:extLst>
              </a:tr>
              <a:tr h="372199">
                <a:tc>
                  <a:txBody>
                    <a:bodyPr/>
                    <a:lstStyle/>
                    <a:p>
                      <a:pPr algn="ctr"/>
                      <a:r>
                        <a:rPr lang="en-US" sz="800" b="1" dirty="0">
                          <a:latin typeface="Arial" panose="020B0604020202020204" pitchFamily="34" charset="0"/>
                          <a:cs typeface="Arial" panose="020B0604020202020204" pitchFamily="34" charset="0"/>
                        </a:rPr>
                        <a:t>1600</a:t>
                      </a:r>
                    </a:p>
                  </a:txBody>
                  <a:tcPr anchor="ctr"/>
                </a:tc>
                <a:tc>
                  <a:txBody>
                    <a:bodyPr/>
                    <a:lstStyle/>
                    <a:p>
                      <a:pPr algn="ctr"/>
                      <a:r>
                        <a:rPr lang="en-US" sz="800" b="1" dirty="0">
                          <a:latin typeface="Arial" panose="020B0604020202020204" pitchFamily="34" charset="0"/>
                          <a:cs typeface="Arial" panose="020B0604020202020204" pitchFamily="34" charset="0"/>
                        </a:rPr>
                        <a:t>Daily</a:t>
                      </a: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tc>
                  <a:txBody>
                    <a:bodyPr/>
                    <a:lstStyle/>
                    <a:p>
                      <a:r>
                        <a:rPr lang="en-US" sz="800" b="1" dirty="0">
                          <a:latin typeface="Arial" panose="020B0604020202020204" pitchFamily="34" charset="0"/>
                          <a:cs typeface="Arial" panose="020B0604020202020204" pitchFamily="34" charset="0"/>
                        </a:rPr>
                        <a:t>J3/G3</a:t>
                      </a:r>
                      <a:r>
                        <a:rPr lang="en-US" sz="800" b="1" baseline="0" dirty="0">
                          <a:latin typeface="Arial" panose="020B0604020202020204" pitchFamily="34" charset="0"/>
                          <a:cs typeface="Arial" panose="020B0604020202020204" pitchFamily="34" charset="0"/>
                        </a:rPr>
                        <a:t> orders Sync</a:t>
                      </a:r>
                      <a:endParaRPr lang="en-US" sz="800" b="1"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xxx-xxx-</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PIN:</a:t>
                      </a:r>
                      <a:r>
                        <a:rPr lang="en-US" sz="800" b="1" baseline="0" dirty="0">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r>
                        <a:rPr lang="en-US" sz="800" b="1" i="0" u="none" strike="noStrike" dirty="0" err="1">
                          <a:solidFill>
                            <a:srgbClr val="000000"/>
                          </a:solidFill>
                          <a:effectLst/>
                          <a:latin typeface="Arial" panose="020B0604020202020204" pitchFamily="34" charset="0"/>
                          <a:cs typeface="Arial" panose="020B0604020202020204" pitchFamily="34" charset="0"/>
                        </a:rPr>
                        <a:t>xxxx</a:t>
                      </a:r>
                      <a:r>
                        <a:rPr lang="en-US" sz="800" b="1" i="0" u="none" strike="noStrike" dirty="0">
                          <a:solidFill>
                            <a:srgbClr val="000000"/>
                          </a:solidFill>
                          <a:effectLst/>
                          <a:latin typeface="Arial" panose="020B0604020202020204" pitchFamily="34" charset="0"/>
                          <a:cs typeface="Arial" panose="020B0604020202020204" pitchFamily="34" charset="0"/>
                        </a:rPr>
                        <a:t> </a:t>
                      </a:r>
                      <a:endParaRPr lang="en-US" sz="800" b="1" baseline="0" dirty="0">
                        <a:latin typeface="Arial" panose="020B0604020202020204" pitchFamily="34" charset="0"/>
                        <a:cs typeface="Arial" panose="020B0604020202020204" pitchFamily="34" charset="0"/>
                      </a:endParaRPr>
                    </a:p>
                  </a:txBody>
                  <a:tcPr anchor="ctr"/>
                </a:tc>
                <a:tc>
                  <a:txBody>
                    <a:bodyPr/>
                    <a:lstStyle/>
                    <a:p>
                      <a:pPr algn="l" fontAlgn="ctr"/>
                      <a:r>
                        <a:rPr lang="en-US" sz="800" b="1" i="0" u="none" strike="noStrike" dirty="0">
                          <a:solidFill>
                            <a:srgbClr val="000000"/>
                          </a:solidFill>
                          <a:effectLst/>
                          <a:latin typeface="Arial" panose="020B0604020202020204" pitchFamily="34" charset="0"/>
                          <a:cs typeface="Arial" panose="020B0604020202020204" pitchFamily="34" charset="0"/>
                        </a:rPr>
                        <a:t>  APAN: </a:t>
                      </a:r>
                    </a:p>
                    <a:p>
                      <a:pPr algn="l" fontAlgn="ctr"/>
                      <a:r>
                        <a:rPr lang="en-US" sz="800" b="1" i="0" u="none" strike="noStrike" baseline="0" dirty="0">
                          <a:solidFill>
                            <a:srgbClr val="000000"/>
                          </a:solidFill>
                          <a:effectLst/>
                          <a:latin typeface="Arial" panose="020B0604020202020204" pitchFamily="34" charset="0"/>
                          <a:cs typeface="Arial" panose="020B0604020202020204" pitchFamily="34" charset="0"/>
                          <a:hlinkClick r:id="rId8"/>
                        </a:rPr>
                        <a:t>   </a:t>
                      </a:r>
                      <a:r>
                        <a:rPr lang="en-US" sz="800" b="1" i="0" u="none" strike="noStrike" baseline="0" dirty="0">
                          <a:solidFill>
                            <a:srgbClr val="000000"/>
                          </a:solidFill>
                          <a:effectLst/>
                          <a:latin typeface="Arial" panose="020B0604020202020204" pitchFamily="34" charset="0"/>
                          <a:cs typeface="Arial" panose="020B0604020202020204" pitchFamily="34" charset="0"/>
                          <a:hlinkClick r:id="rId5"/>
                        </a:rPr>
                        <a:t>h</a:t>
                      </a:r>
                      <a:r>
                        <a:rPr lang="en-US" sz="800" b="1" i="0" u="none" strike="noStrike" dirty="0">
                          <a:solidFill>
                            <a:srgbClr val="000000"/>
                          </a:solidFill>
                          <a:effectLst/>
                          <a:latin typeface="Arial" panose="020B0604020202020204" pitchFamily="34" charset="0"/>
                          <a:cs typeface="Arial" panose="020B0604020202020204" pitchFamily="34" charset="0"/>
                          <a:hlinkClick r:id="rId5"/>
                        </a:rPr>
                        <a:t>ttps:// </a:t>
                      </a:r>
                      <a:r>
                        <a:rPr lang="en-US" sz="800" b="1" i="0" u="none" strike="noStrike" dirty="0">
                          <a:solidFill>
                            <a:srgbClr val="00B050"/>
                          </a:solidFill>
                          <a:effectLst/>
                          <a:latin typeface="Arial" panose="020B0604020202020204" pitchFamily="34" charset="0"/>
                          <a:cs typeface="Arial" panose="020B0604020202020204" pitchFamily="34" charset="0"/>
                        </a:rPr>
                        <a:t>web link</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33208">
                <a:tc>
                  <a:txBody>
                    <a:bodyPr/>
                    <a:lstStyle/>
                    <a:p>
                      <a:pPr algn="ctr"/>
                      <a:r>
                        <a:rPr lang="en-US" sz="800" b="1" dirty="0">
                          <a:latin typeface="Arial" panose="020B0604020202020204" pitchFamily="34" charset="0"/>
                          <a:cs typeface="Arial" panose="020B0604020202020204" pitchFamily="34" charset="0"/>
                        </a:rPr>
                        <a:t>1800</a:t>
                      </a:r>
                    </a:p>
                  </a:txBody>
                  <a:tcPr anchor="ctr"/>
                </a:tc>
                <a:tc>
                  <a:txBody>
                    <a:bodyPr/>
                    <a:lstStyle/>
                    <a:p>
                      <a:pPr algn="ctr"/>
                      <a:r>
                        <a:rPr lang="en-US" sz="800" b="1" dirty="0">
                          <a:latin typeface="Arial" panose="020B0604020202020204" pitchFamily="34" charset="0"/>
                          <a:cs typeface="Arial" panose="020B0604020202020204" pitchFamily="34" charset="0"/>
                        </a:rPr>
                        <a:t>Daily</a:t>
                      </a: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tc>
                  <a:txBody>
                    <a:bodyPr/>
                    <a:lstStyle/>
                    <a:p>
                      <a:r>
                        <a:rPr lang="en-US" sz="800" b="1" dirty="0">
                          <a:latin typeface="Arial" panose="020B0604020202020204" pitchFamily="34" charset="0"/>
                          <a:cs typeface="Arial" panose="020B0604020202020204" pitchFamily="34" charset="0"/>
                        </a:rPr>
                        <a:t>J3 Order Published</a:t>
                      </a:r>
                    </a:p>
                  </a:txBody>
                  <a:tcPr anchor="ctr"/>
                </a:tc>
                <a:tc>
                  <a:txBody>
                    <a:bodyPr/>
                    <a:lstStyle/>
                    <a:p>
                      <a:pPr algn="ctr"/>
                      <a:endParaRPr lang="en-US" sz="800" b="1" dirty="0">
                        <a:latin typeface="Arial" panose="020B0604020202020204" pitchFamily="34" charset="0"/>
                        <a:cs typeface="Arial" panose="020B0604020202020204" pitchFamily="34" charset="0"/>
                      </a:endParaRP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322431">
                <a:tc>
                  <a:txBody>
                    <a:bodyPr/>
                    <a:lstStyle/>
                    <a:p>
                      <a:pPr algn="ctr"/>
                      <a:r>
                        <a:rPr lang="en-US" sz="800" b="1" dirty="0">
                          <a:latin typeface="Arial" panose="020B0604020202020204" pitchFamily="34" charset="0"/>
                          <a:cs typeface="Arial" panose="020B0604020202020204" pitchFamily="34" charset="0"/>
                        </a:rPr>
                        <a:t>1900</a:t>
                      </a:r>
                    </a:p>
                  </a:txBody>
                  <a:tcPr anchor="ctr"/>
                </a:tc>
                <a:tc gridSpan="2">
                  <a:txBody>
                    <a:bodyPr/>
                    <a:lstStyle/>
                    <a:p>
                      <a:pPr algn="ctr"/>
                      <a:r>
                        <a:rPr lang="en-US" sz="800" b="1" dirty="0">
                          <a:latin typeface="Arial" panose="020B0604020202020204" pitchFamily="34" charset="0"/>
                          <a:cs typeface="Arial" panose="020B0604020202020204" pitchFamily="34" charset="0"/>
                        </a:rPr>
                        <a:t>Daily</a:t>
                      </a:r>
                    </a:p>
                  </a:txBody>
                  <a:tcPr anchor="ctr"/>
                </a:tc>
                <a:tc hMerge="1">
                  <a:txBody>
                    <a:bodyPr/>
                    <a:lstStyle/>
                    <a:p>
                      <a:endParaRPr lang="en-US"/>
                    </a:p>
                  </a:txBody>
                  <a:tcPr/>
                </a:tc>
                <a:tc>
                  <a:txBody>
                    <a:bodyPr/>
                    <a:lstStyle/>
                    <a:p>
                      <a:r>
                        <a:rPr lang="en-US" sz="800" b="1" dirty="0">
                          <a:latin typeface="Arial" panose="020B0604020202020204" pitchFamily="34" charset="0"/>
                          <a:cs typeface="Arial" panose="020B0604020202020204" pitchFamily="34" charset="0"/>
                        </a:rPr>
                        <a:t>Shift Change Brief</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1" dirty="0">
                          <a:latin typeface="Arial" panose="020B0604020202020204" pitchFamily="34" charset="0"/>
                          <a:cs typeface="Arial" panose="020B0604020202020204" pitchFamily="34" charset="0"/>
                        </a:rPr>
                        <a:t>TBD</a:t>
                      </a: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53665920"/>
                  </a:ext>
                </a:extLst>
              </a:tr>
              <a:tr h="322431">
                <a:tc>
                  <a:txBody>
                    <a:bodyPr/>
                    <a:lstStyle/>
                    <a:p>
                      <a:pPr algn="ctr"/>
                      <a:r>
                        <a:rPr lang="en-US" sz="800" b="1" dirty="0">
                          <a:latin typeface="Arial" panose="020B0604020202020204" pitchFamily="34" charset="0"/>
                          <a:cs typeface="Arial" panose="020B0604020202020204" pitchFamily="34" charset="0"/>
                        </a:rPr>
                        <a:t>1900</a:t>
                      </a:r>
                    </a:p>
                  </a:txBody>
                  <a:tcPr anchor="ctr"/>
                </a:tc>
                <a:tc>
                  <a:txBody>
                    <a:bodyPr/>
                    <a:lstStyle/>
                    <a:p>
                      <a:pPr algn="ctr"/>
                      <a:r>
                        <a:rPr lang="en-US" sz="800" b="1" dirty="0">
                          <a:latin typeface="Arial" panose="020B0604020202020204" pitchFamily="34" charset="0"/>
                          <a:cs typeface="Arial" panose="020B0604020202020204" pitchFamily="34" charset="0"/>
                        </a:rPr>
                        <a:t>Daily</a:t>
                      </a: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tc>
                  <a:txBody>
                    <a:bodyPr/>
                    <a:lstStyle/>
                    <a:p>
                      <a:r>
                        <a:rPr lang="en-US" sz="800" b="1" dirty="0">
                          <a:latin typeface="Arial" panose="020B0604020202020204" pitchFamily="34" charset="0"/>
                          <a:cs typeface="Arial" panose="020B0604020202020204" pitchFamily="34" charset="0"/>
                        </a:rPr>
                        <a:t>G3 Order Published</a:t>
                      </a:r>
                    </a:p>
                  </a:txBody>
                  <a:tcPr anchor="ctr"/>
                </a:tc>
                <a:tc>
                  <a:txBody>
                    <a:bodyPr/>
                    <a:lstStyle/>
                    <a:p>
                      <a:pPr algn="ctr"/>
                      <a:endParaRPr lang="en-US" sz="800" b="1" dirty="0">
                        <a:latin typeface="Arial" panose="020B0604020202020204" pitchFamily="34" charset="0"/>
                        <a:cs typeface="Arial" panose="020B0604020202020204" pitchFamily="34" charset="0"/>
                      </a:endParaRPr>
                    </a:p>
                  </a:txBody>
                  <a:tcPr anchor="ctr"/>
                </a:tc>
                <a:tc>
                  <a:txBody>
                    <a:bodyPr/>
                    <a:lstStyle/>
                    <a:p>
                      <a:endParaRPr lang="en-US"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7331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8" name="Content Placeholder 2">
            <a:extLst>
              <a:ext uri="{FF2B5EF4-FFF2-40B4-BE49-F238E27FC236}">
                <a16:creationId xmlns:a16="http://schemas.microsoft.com/office/drawing/2014/main" id="{CF58CD8A-BABC-4D44-A00F-5DC236EC0128}"/>
              </a:ext>
            </a:extLst>
          </p:cNvPr>
          <p:cNvSpPr>
            <a:spLocks noGrp="1"/>
          </p:cNvSpPr>
          <p:nvPr>
            <p:ph idx="1"/>
          </p:nvPr>
        </p:nvSpPr>
        <p:spPr>
          <a:xfrm>
            <a:off x="381000" y="1981200"/>
            <a:ext cx="8382000" cy="4876800"/>
          </a:xfrm>
        </p:spPr>
        <p:txBody>
          <a:bodyPr>
            <a:normAutofit/>
          </a:bodyPr>
          <a:lstStyle/>
          <a:p>
            <a:r>
              <a:rPr lang="en-US" sz="1600" dirty="0">
                <a:latin typeface="Arial Black" panose="020B0A04020102020204" pitchFamily="34" charset="0"/>
              </a:rPr>
              <a:t>Example: JOC Setup / Mission Tracking</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pic>
        <p:nvPicPr>
          <p:cNvPr id="10" name="Picture 4">
            <a:extLst>
              <a:ext uri="{FF2B5EF4-FFF2-40B4-BE49-F238E27FC236}">
                <a16:creationId xmlns:a16="http://schemas.microsoft.com/office/drawing/2014/main" id="{9288C9C0-A55A-47E8-9E9D-B8904D4C8A9A}"/>
              </a:ext>
            </a:extLst>
          </p:cNvPr>
          <p:cNvPicPr>
            <a:picLocks noChangeAspect="1" noChangeArrowheads="1"/>
          </p:cNvPicPr>
          <p:nvPr/>
        </p:nvPicPr>
        <p:blipFill>
          <a:blip r:embed="rId5" cstate="email"/>
          <a:srcRect/>
          <a:stretch>
            <a:fillRect/>
          </a:stretch>
        </p:blipFill>
        <p:spPr bwMode="auto">
          <a:xfrm>
            <a:off x="1291431" y="2272624"/>
            <a:ext cx="6561137" cy="3581401"/>
          </a:xfrm>
          <a:prstGeom prst="rect">
            <a:avLst/>
          </a:prstGeom>
          <a:noFill/>
          <a:ln w="9525">
            <a:noFill/>
            <a:miter lim="800000"/>
            <a:headEnd/>
            <a:tailEnd/>
          </a:ln>
          <a:effectLst/>
        </p:spPr>
      </p:pic>
      <p:sp>
        <p:nvSpPr>
          <p:cNvPr id="11" name="Rectangle 10">
            <a:extLst>
              <a:ext uri="{FF2B5EF4-FFF2-40B4-BE49-F238E27FC236}">
                <a16:creationId xmlns:a16="http://schemas.microsoft.com/office/drawing/2014/main" id="{CB65990F-68F4-4DFC-B79A-BCA3AC8476B1}"/>
              </a:ext>
            </a:extLst>
          </p:cNvPr>
          <p:cNvSpPr/>
          <p:nvPr/>
        </p:nvSpPr>
        <p:spPr>
          <a:xfrm>
            <a:off x="723899" y="5898682"/>
            <a:ext cx="7696200" cy="707886"/>
          </a:xfrm>
          <a:prstGeom prst="rect">
            <a:avLst/>
          </a:prstGeom>
        </p:spPr>
        <p:txBody>
          <a:bodyPr wrap="square">
            <a:spAutoFit/>
          </a:bodyPr>
          <a:lstStyle/>
          <a:p>
            <a:r>
              <a:rPr lang="en-US" sz="1000" dirty="0">
                <a:latin typeface="Arial Black" panose="020B0A04020102020204" pitchFamily="34" charset="0"/>
              </a:rPr>
              <a:t>With about 101,000 National Guard members ready to assist eastern seaboard states in the path of Hurricane Irene, Guardsmen at the National Guard Coordination Center in Arlington, Va., seen here Aug. 26, 2011, are monitoring the storm and National Guard support to civilian authorities around the clock. (U.S. Army photo/Staff Sgt. Jim Greenhill)</a:t>
            </a:r>
          </a:p>
        </p:txBody>
      </p:sp>
      <p:sp>
        <p:nvSpPr>
          <p:cNvPr id="12" name="Rectangle 11">
            <a:extLst>
              <a:ext uri="{FF2B5EF4-FFF2-40B4-BE49-F238E27FC236}">
                <a16:creationId xmlns:a16="http://schemas.microsoft.com/office/drawing/2014/main" id="{68C96894-EE41-40C0-B382-F2FBA80FA7E5}"/>
              </a:ext>
            </a:extLst>
          </p:cNvPr>
          <p:cNvSpPr/>
          <p:nvPr/>
        </p:nvSpPr>
        <p:spPr>
          <a:xfrm>
            <a:off x="0" y="6611779"/>
            <a:ext cx="8839200" cy="246221"/>
          </a:xfrm>
          <a:prstGeom prst="rect">
            <a:avLst/>
          </a:prstGeom>
        </p:spPr>
        <p:txBody>
          <a:bodyPr wrap="square">
            <a:spAutoFit/>
          </a:bodyPr>
          <a:lstStyle/>
          <a:p>
            <a:r>
              <a:rPr lang="en-US" sz="1000" dirty="0"/>
              <a:t> </a:t>
            </a:r>
            <a:r>
              <a:rPr lang="en-US" sz="800" dirty="0">
                <a:latin typeface="Arial Black" panose="020B0A04020102020204" pitchFamily="34" charset="0"/>
              </a:rPr>
              <a:t>Source:  https://www.af.mil/News/Article-Display/Article/112485/irene-national-guard-center-coordinates-joint-support-to-civilian-authorities/</a:t>
            </a:r>
          </a:p>
        </p:txBody>
      </p:sp>
    </p:spTree>
    <p:extLst>
      <p:ext uri="{BB962C8B-B14F-4D97-AF65-F5344CB8AC3E}">
        <p14:creationId xmlns:p14="http://schemas.microsoft.com/office/powerpoint/2010/main" val="1421553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n-US" sz="2800" dirty="0">
                <a:solidFill>
                  <a:srgbClr val="FF0000"/>
                </a:solidFill>
                <a:latin typeface="Arial Black" pitchFamily="34" charset="0"/>
              </a:rPr>
              <a:t> </a:t>
            </a:r>
            <a:r>
              <a:rPr lang="en-US" sz="2800" dirty="0">
                <a:solidFill>
                  <a:srgbClr val="FFC000"/>
                </a:solidFill>
                <a:effectLst>
                  <a:outerShdw blurRad="38100" dist="38100" dir="2700000" algn="tl">
                    <a:srgbClr val="000000">
                      <a:alpha val="43137"/>
                    </a:srgbClr>
                  </a:outerShdw>
                </a:effectLst>
                <a:latin typeface="Arial Black" pitchFamily="34" charset="0"/>
              </a:rPr>
              <a:t>SAD Mission Discussion</a:t>
            </a: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
        <p:nvSpPr>
          <p:cNvPr id="7" name="Rectangle 6">
            <a:extLst>
              <a:ext uri="{FF2B5EF4-FFF2-40B4-BE49-F238E27FC236}">
                <a16:creationId xmlns:a16="http://schemas.microsoft.com/office/drawing/2014/main" id="{142779CA-E4F4-45FE-82D1-E2935C713D7E}"/>
              </a:ext>
            </a:extLst>
          </p:cNvPr>
          <p:cNvSpPr/>
          <p:nvPr/>
        </p:nvSpPr>
        <p:spPr>
          <a:xfrm>
            <a:off x="0" y="6477001"/>
            <a:ext cx="8839200" cy="246221"/>
          </a:xfrm>
          <a:prstGeom prst="rect">
            <a:avLst/>
          </a:prstGeom>
        </p:spPr>
        <p:txBody>
          <a:bodyPr wrap="square">
            <a:spAutoFit/>
          </a:bodyPr>
          <a:lstStyle/>
          <a:p>
            <a:r>
              <a:rPr lang="en-US" sz="1000" dirty="0">
                <a:latin typeface="Arial Black" panose="020B0A04020102020204" pitchFamily="34" charset="0"/>
              </a:rPr>
              <a:t>  </a:t>
            </a:r>
          </a:p>
        </p:txBody>
      </p:sp>
      <p:sp>
        <p:nvSpPr>
          <p:cNvPr id="8" name="Content Placeholder 2">
            <a:extLst>
              <a:ext uri="{FF2B5EF4-FFF2-40B4-BE49-F238E27FC236}">
                <a16:creationId xmlns:a16="http://schemas.microsoft.com/office/drawing/2014/main" id="{CF58CD8A-BABC-4D44-A00F-5DC236EC0128}"/>
              </a:ext>
            </a:extLst>
          </p:cNvPr>
          <p:cNvSpPr>
            <a:spLocks noGrp="1"/>
          </p:cNvSpPr>
          <p:nvPr>
            <p:ph idx="1"/>
          </p:nvPr>
        </p:nvSpPr>
        <p:spPr>
          <a:xfrm>
            <a:off x="381000" y="1828799"/>
            <a:ext cx="8382000" cy="5029201"/>
          </a:xfrm>
        </p:spPr>
        <p:txBody>
          <a:bodyPr>
            <a:normAutofit/>
          </a:bodyPr>
          <a:lstStyle/>
          <a:p>
            <a:r>
              <a:rPr lang="en-US" sz="1800" dirty="0">
                <a:latin typeface="Arial Black" panose="020B0A04020102020204" pitchFamily="34" charset="0"/>
              </a:rPr>
              <a:t>REQUEST FOR ASSISTANCE FLOW</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grpSp>
        <p:nvGrpSpPr>
          <p:cNvPr id="13" name="Group 12">
            <a:extLst>
              <a:ext uri="{FF2B5EF4-FFF2-40B4-BE49-F238E27FC236}">
                <a16:creationId xmlns:a16="http://schemas.microsoft.com/office/drawing/2014/main" id="{4276BDD6-7AF1-4D06-9A73-62CC2EC72BBA}"/>
              </a:ext>
            </a:extLst>
          </p:cNvPr>
          <p:cNvGrpSpPr/>
          <p:nvPr/>
        </p:nvGrpSpPr>
        <p:grpSpPr>
          <a:xfrm>
            <a:off x="1752600" y="2133600"/>
            <a:ext cx="5334000" cy="4436614"/>
            <a:chOff x="304800" y="609600"/>
            <a:chExt cx="5943600" cy="5813494"/>
          </a:xfrm>
        </p:grpSpPr>
        <p:sp>
          <p:nvSpPr>
            <p:cNvPr id="14" name="Rectangle 13">
              <a:extLst>
                <a:ext uri="{FF2B5EF4-FFF2-40B4-BE49-F238E27FC236}">
                  <a16:creationId xmlns:a16="http://schemas.microsoft.com/office/drawing/2014/main" id="{4002B612-BB53-482B-87F2-A72F26CCC5F8}"/>
                </a:ext>
              </a:extLst>
            </p:cNvPr>
            <p:cNvSpPr/>
            <p:nvPr/>
          </p:nvSpPr>
          <p:spPr>
            <a:xfrm>
              <a:off x="304800" y="3886200"/>
              <a:ext cx="1828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VANG Task Force</a:t>
              </a:r>
            </a:p>
            <a:p>
              <a:pPr algn="ctr"/>
              <a:r>
                <a:rPr lang="en-US" sz="1600" dirty="0">
                  <a:solidFill>
                    <a:schemeClr val="tx1"/>
                  </a:solidFill>
                </a:rPr>
                <a:t>(Brigade)</a:t>
              </a:r>
            </a:p>
          </p:txBody>
        </p:sp>
        <p:sp>
          <p:nvSpPr>
            <p:cNvPr id="15" name="Rectangle 14">
              <a:extLst>
                <a:ext uri="{FF2B5EF4-FFF2-40B4-BE49-F238E27FC236}">
                  <a16:creationId xmlns:a16="http://schemas.microsoft.com/office/drawing/2014/main" id="{A0AA3EE3-98A2-4360-A478-0DF05128FA86}"/>
                </a:ext>
              </a:extLst>
            </p:cNvPr>
            <p:cNvSpPr/>
            <p:nvPr/>
          </p:nvSpPr>
          <p:spPr>
            <a:xfrm>
              <a:off x="4572000" y="3886200"/>
              <a:ext cx="1676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JFHQ JOC</a:t>
              </a:r>
            </a:p>
            <a:p>
              <a:pPr algn="ctr"/>
              <a:r>
                <a:rPr lang="en-US" sz="1600" dirty="0">
                  <a:solidFill>
                    <a:schemeClr val="tx1"/>
                  </a:solidFill>
                </a:rPr>
                <a:t>IMAR</a:t>
              </a:r>
            </a:p>
          </p:txBody>
        </p:sp>
        <p:sp>
          <p:nvSpPr>
            <p:cNvPr id="16" name="Rectangle 15">
              <a:extLst>
                <a:ext uri="{FF2B5EF4-FFF2-40B4-BE49-F238E27FC236}">
                  <a16:creationId xmlns:a16="http://schemas.microsoft.com/office/drawing/2014/main" id="{4C635782-8BFB-4D4E-AB92-8BF2D7583206}"/>
                </a:ext>
              </a:extLst>
            </p:cNvPr>
            <p:cNvSpPr/>
            <p:nvPr/>
          </p:nvSpPr>
          <p:spPr>
            <a:xfrm>
              <a:off x="2590800" y="609600"/>
              <a:ext cx="1600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MUNICIPALITY</a:t>
              </a:r>
            </a:p>
          </p:txBody>
        </p:sp>
        <p:sp>
          <p:nvSpPr>
            <p:cNvPr id="17" name="Rectangle 16">
              <a:extLst>
                <a:ext uri="{FF2B5EF4-FFF2-40B4-BE49-F238E27FC236}">
                  <a16:creationId xmlns:a16="http://schemas.microsoft.com/office/drawing/2014/main" id="{8BDB5B4A-EE45-43A1-B17E-73E5BAB0576E}"/>
                </a:ext>
              </a:extLst>
            </p:cNvPr>
            <p:cNvSpPr/>
            <p:nvPr/>
          </p:nvSpPr>
          <p:spPr>
            <a:xfrm>
              <a:off x="2590800" y="2362200"/>
              <a:ext cx="1600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VDEM / VEST</a:t>
              </a:r>
            </a:p>
          </p:txBody>
        </p:sp>
        <p:cxnSp>
          <p:nvCxnSpPr>
            <p:cNvPr id="18" name="Straight Arrow Connector 17">
              <a:extLst>
                <a:ext uri="{FF2B5EF4-FFF2-40B4-BE49-F238E27FC236}">
                  <a16:creationId xmlns:a16="http://schemas.microsoft.com/office/drawing/2014/main" id="{E41430A7-2905-4018-8E04-B7E8215AB5CF}"/>
                </a:ext>
              </a:extLst>
            </p:cNvPr>
            <p:cNvCxnSpPr>
              <a:stCxn id="31" idx="2"/>
              <a:endCxn id="17" idx="0"/>
            </p:cNvCxnSpPr>
            <p:nvPr/>
          </p:nvCxnSpPr>
          <p:spPr>
            <a:xfrm>
              <a:off x="3390900" y="1905000"/>
              <a:ext cx="0" cy="457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hape 52">
              <a:extLst>
                <a:ext uri="{FF2B5EF4-FFF2-40B4-BE49-F238E27FC236}">
                  <a16:creationId xmlns:a16="http://schemas.microsoft.com/office/drawing/2014/main" id="{004B27E0-5509-4DB4-B900-FD540862D7AB}"/>
                </a:ext>
              </a:extLst>
            </p:cNvPr>
            <p:cNvCxnSpPr>
              <a:stCxn id="17" idx="1"/>
              <a:endCxn id="14" idx="0"/>
            </p:cNvCxnSpPr>
            <p:nvPr/>
          </p:nvCxnSpPr>
          <p:spPr>
            <a:xfrm rot="10800000" flipV="1">
              <a:off x="1219200" y="2590800"/>
              <a:ext cx="1371600" cy="1295400"/>
            </a:xfrm>
            <a:prstGeom prst="bentConnector2">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hape 53">
              <a:extLst>
                <a:ext uri="{FF2B5EF4-FFF2-40B4-BE49-F238E27FC236}">
                  <a16:creationId xmlns:a16="http://schemas.microsoft.com/office/drawing/2014/main" id="{BB6C4B61-543A-4825-B785-8790F2D82EFC}"/>
                </a:ext>
              </a:extLst>
            </p:cNvPr>
            <p:cNvCxnSpPr>
              <a:stCxn id="17" idx="3"/>
              <a:endCxn id="15" idx="0"/>
            </p:cNvCxnSpPr>
            <p:nvPr/>
          </p:nvCxnSpPr>
          <p:spPr>
            <a:xfrm>
              <a:off x="4191000" y="2590800"/>
              <a:ext cx="1219200" cy="1295400"/>
            </a:xfrm>
            <a:prstGeom prst="bentConnector2">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54">
              <a:extLst>
                <a:ext uri="{FF2B5EF4-FFF2-40B4-BE49-F238E27FC236}">
                  <a16:creationId xmlns:a16="http://schemas.microsoft.com/office/drawing/2014/main" id="{DD9542BC-0881-4B12-8325-644451B56DD5}"/>
                </a:ext>
              </a:extLst>
            </p:cNvPr>
            <p:cNvCxnSpPr/>
            <p:nvPr/>
          </p:nvCxnSpPr>
          <p:spPr>
            <a:xfrm rot="10800000">
              <a:off x="4191000" y="2438400"/>
              <a:ext cx="1524000" cy="1447800"/>
            </a:xfrm>
            <a:prstGeom prst="bentConnector3">
              <a:avLst>
                <a:gd name="adj1" fmla="val 1429"/>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E33CEF-CF17-4F66-B134-901912E60BDE}"/>
                </a:ext>
              </a:extLst>
            </p:cNvPr>
            <p:cNvCxnSpPr/>
            <p:nvPr/>
          </p:nvCxnSpPr>
          <p:spPr>
            <a:xfrm flipV="1">
              <a:off x="3581400" y="1905000"/>
              <a:ext cx="0" cy="457200"/>
            </a:xfrm>
            <a:prstGeom prst="straightConnector1">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A4DD392-B242-49A2-A4AB-B9D349FBF0BF}"/>
                </a:ext>
              </a:extLst>
            </p:cNvPr>
            <p:cNvSpPr/>
            <p:nvPr/>
          </p:nvSpPr>
          <p:spPr>
            <a:xfrm>
              <a:off x="1752600" y="5029200"/>
              <a:ext cx="3276600" cy="1371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Rectangle 23">
              <a:extLst>
                <a:ext uri="{FF2B5EF4-FFF2-40B4-BE49-F238E27FC236}">
                  <a16:creationId xmlns:a16="http://schemas.microsoft.com/office/drawing/2014/main" id="{727CA8BA-21BC-43B3-B2C5-84714F37A782}"/>
                </a:ext>
              </a:extLst>
            </p:cNvPr>
            <p:cNvSpPr/>
            <p:nvPr/>
          </p:nvSpPr>
          <p:spPr>
            <a:xfrm>
              <a:off x="2209800" y="5334000"/>
              <a:ext cx="1219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VANG</a:t>
              </a:r>
            </a:p>
            <a:p>
              <a:pPr algn="ctr"/>
              <a:r>
                <a:rPr lang="en-US" sz="1600" dirty="0">
                  <a:solidFill>
                    <a:schemeClr val="tx1"/>
                  </a:solidFill>
                </a:rPr>
                <a:t>Battalions</a:t>
              </a:r>
            </a:p>
          </p:txBody>
        </p:sp>
        <p:sp>
          <p:nvSpPr>
            <p:cNvPr id="25" name="Rectangle 24">
              <a:extLst>
                <a:ext uri="{FF2B5EF4-FFF2-40B4-BE49-F238E27FC236}">
                  <a16:creationId xmlns:a16="http://schemas.microsoft.com/office/drawing/2014/main" id="{67693FB9-7A2E-4163-ADF1-3CBFE0D1BD62}"/>
                </a:ext>
              </a:extLst>
            </p:cNvPr>
            <p:cNvSpPr/>
            <p:nvPr/>
          </p:nvSpPr>
          <p:spPr>
            <a:xfrm>
              <a:off x="3429000" y="5334000"/>
              <a:ext cx="1219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VDF </a:t>
              </a:r>
              <a:r>
                <a:rPr lang="en-US" sz="1050" dirty="0">
                  <a:solidFill>
                    <a:schemeClr val="tx1"/>
                  </a:solidFill>
                </a:rPr>
                <a:t>IMAR/HF/STARS</a:t>
              </a:r>
            </a:p>
          </p:txBody>
        </p:sp>
        <p:cxnSp>
          <p:nvCxnSpPr>
            <p:cNvPr id="26" name="Straight Arrow Connector 25">
              <a:extLst>
                <a:ext uri="{FF2B5EF4-FFF2-40B4-BE49-F238E27FC236}">
                  <a16:creationId xmlns:a16="http://schemas.microsoft.com/office/drawing/2014/main" id="{677D3163-FB20-4E9F-8D34-E6AD1E90B7D6}"/>
                </a:ext>
              </a:extLst>
            </p:cNvPr>
            <p:cNvCxnSpPr>
              <a:stCxn id="15" idx="2"/>
              <a:endCxn id="25" idx="0"/>
            </p:cNvCxnSpPr>
            <p:nvPr/>
          </p:nvCxnSpPr>
          <p:spPr>
            <a:xfrm flipH="1">
              <a:off x="4038600" y="4495800"/>
              <a:ext cx="1371600" cy="838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57E929-0991-493F-B82E-A6C09A7E64E5}"/>
                </a:ext>
              </a:extLst>
            </p:cNvPr>
            <p:cNvCxnSpPr>
              <a:endCxn id="24" idx="0"/>
            </p:cNvCxnSpPr>
            <p:nvPr/>
          </p:nvCxnSpPr>
          <p:spPr>
            <a:xfrm>
              <a:off x="1600200" y="4495800"/>
              <a:ext cx="1219200" cy="838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hape 61">
              <a:extLst>
                <a:ext uri="{FF2B5EF4-FFF2-40B4-BE49-F238E27FC236}">
                  <a16:creationId xmlns:a16="http://schemas.microsoft.com/office/drawing/2014/main" id="{3521114B-C392-4C1A-A34D-0C366B9473A4}"/>
                </a:ext>
              </a:extLst>
            </p:cNvPr>
            <p:cNvCxnSpPr>
              <a:stCxn id="25" idx="3"/>
            </p:cNvCxnSpPr>
            <p:nvPr/>
          </p:nvCxnSpPr>
          <p:spPr>
            <a:xfrm flipV="1">
              <a:off x="4648200" y="4495800"/>
              <a:ext cx="1066800" cy="1143000"/>
            </a:xfrm>
            <a:prstGeom prst="bentConnector2">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9" name="Shape 62">
              <a:extLst>
                <a:ext uri="{FF2B5EF4-FFF2-40B4-BE49-F238E27FC236}">
                  <a16:creationId xmlns:a16="http://schemas.microsoft.com/office/drawing/2014/main" id="{B608AD4A-C739-4983-8B12-92256EB554A4}"/>
                </a:ext>
              </a:extLst>
            </p:cNvPr>
            <p:cNvCxnSpPr>
              <a:stCxn id="23" idx="1"/>
            </p:cNvCxnSpPr>
            <p:nvPr/>
          </p:nvCxnSpPr>
          <p:spPr>
            <a:xfrm rot="10800000">
              <a:off x="990600" y="4495800"/>
              <a:ext cx="762000" cy="1219200"/>
            </a:xfrm>
            <a:prstGeom prst="bentConnector2">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63">
              <a:extLst>
                <a:ext uri="{FF2B5EF4-FFF2-40B4-BE49-F238E27FC236}">
                  <a16:creationId xmlns:a16="http://schemas.microsoft.com/office/drawing/2014/main" id="{C0B44AC1-CBF4-4FDE-97F6-78462E586303}"/>
                </a:ext>
              </a:extLst>
            </p:cNvPr>
            <p:cNvCxnSpPr/>
            <p:nvPr/>
          </p:nvCxnSpPr>
          <p:spPr>
            <a:xfrm flipV="1">
              <a:off x="990600" y="2438400"/>
              <a:ext cx="1600200" cy="1447800"/>
            </a:xfrm>
            <a:prstGeom prst="bentConnector3">
              <a:avLst>
                <a:gd name="adj1" fmla="val -794"/>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7F05E2A-3F74-4E24-8F2C-562B16AF3073}"/>
                </a:ext>
              </a:extLst>
            </p:cNvPr>
            <p:cNvSpPr/>
            <p:nvPr/>
          </p:nvSpPr>
          <p:spPr>
            <a:xfrm>
              <a:off x="2590800" y="1447800"/>
              <a:ext cx="1600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RCC / VANG LNO, VDF RLR / IMAR</a:t>
              </a:r>
            </a:p>
          </p:txBody>
        </p:sp>
        <p:sp>
          <p:nvSpPr>
            <p:cNvPr id="32" name="Rectangle 31">
              <a:extLst>
                <a:ext uri="{FF2B5EF4-FFF2-40B4-BE49-F238E27FC236}">
                  <a16:creationId xmlns:a16="http://schemas.microsoft.com/office/drawing/2014/main" id="{C8543084-8710-4F87-BC6E-37BEC7AE0702}"/>
                </a:ext>
              </a:extLst>
            </p:cNvPr>
            <p:cNvSpPr/>
            <p:nvPr/>
          </p:nvSpPr>
          <p:spPr>
            <a:xfrm>
              <a:off x="2819400" y="2819400"/>
              <a:ext cx="1143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ESF-16</a:t>
              </a:r>
            </a:p>
          </p:txBody>
        </p:sp>
        <p:cxnSp>
          <p:nvCxnSpPr>
            <p:cNvPr id="33" name="Straight Arrow Connector 32">
              <a:extLst>
                <a:ext uri="{FF2B5EF4-FFF2-40B4-BE49-F238E27FC236}">
                  <a16:creationId xmlns:a16="http://schemas.microsoft.com/office/drawing/2014/main" id="{AFCD2674-6575-44A6-B20E-ABDAD12B6A3E}"/>
                </a:ext>
              </a:extLst>
            </p:cNvPr>
            <p:cNvCxnSpPr/>
            <p:nvPr/>
          </p:nvCxnSpPr>
          <p:spPr>
            <a:xfrm>
              <a:off x="3390900" y="990600"/>
              <a:ext cx="0" cy="4572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F2A0F5-E6FC-4FF8-823F-471379FECDB1}"/>
                </a:ext>
              </a:extLst>
            </p:cNvPr>
            <p:cNvCxnSpPr/>
            <p:nvPr/>
          </p:nvCxnSpPr>
          <p:spPr>
            <a:xfrm flipV="1">
              <a:off x="3581400" y="990600"/>
              <a:ext cx="0" cy="457200"/>
            </a:xfrm>
            <a:prstGeom prst="straightConnector1">
              <a:avLst/>
            </a:prstGeom>
            <a:ln w="22225">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BAA72A7-D678-4757-8BAB-0F5F0D95DC0D}"/>
                </a:ext>
              </a:extLst>
            </p:cNvPr>
            <p:cNvSpPr txBox="1"/>
            <p:nvPr/>
          </p:nvSpPr>
          <p:spPr>
            <a:xfrm>
              <a:off x="1752600" y="6019800"/>
              <a:ext cx="3276599" cy="403294"/>
            </a:xfrm>
            <a:prstGeom prst="rect">
              <a:avLst/>
            </a:prstGeom>
            <a:noFill/>
          </p:spPr>
          <p:txBody>
            <a:bodyPr wrap="square" rtlCol="0">
              <a:spAutoFit/>
            </a:bodyPr>
            <a:lstStyle/>
            <a:p>
              <a:pPr algn="ctr"/>
              <a:r>
                <a:rPr lang="en-US" sz="1400" dirty="0"/>
                <a:t>VANG Armory</a:t>
              </a:r>
            </a:p>
          </p:txBody>
        </p:sp>
      </p:grpSp>
    </p:spTree>
    <p:extLst>
      <p:ext uri="{BB962C8B-B14F-4D97-AF65-F5344CB8AC3E}">
        <p14:creationId xmlns:p14="http://schemas.microsoft.com/office/powerpoint/2010/main" val="1995023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7"/>
            <a:ext cx="7886700" cy="10096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endParaRPr lang="en-US" sz="4400" dirty="0">
              <a:solidFill>
                <a:srgbClr val="FFC000"/>
              </a:solidFill>
              <a:latin typeface="Arial Black" pitchFamily="34" charset="0"/>
            </a:endParaRPr>
          </a:p>
        </p:txBody>
      </p:sp>
      <p:sp>
        <p:nvSpPr>
          <p:cNvPr id="19459" name="Subtitle 2"/>
          <p:cNvSpPr>
            <a:spLocks noGrp="1"/>
          </p:cNvSpPr>
          <p:nvPr>
            <p:ph idx="1"/>
          </p:nvPr>
        </p:nvSpPr>
        <p:spPr>
          <a:xfrm>
            <a:off x="304800" y="3276600"/>
            <a:ext cx="6400800" cy="2900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0" lvl="8" indent="0" algn="just">
              <a:buNone/>
              <a:defRPr/>
            </a:pPr>
            <a:r>
              <a:rPr lang="en-US" sz="4800" b="1" dirty="0">
                <a:latin typeface="Arial Black" pitchFamily="34" charset="0"/>
              </a:rPr>
              <a:t>Questions?</a:t>
            </a:r>
          </a:p>
        </p:txBody>
      </p:sp>
      <p:pic>
        <p:nvPicPr>
          <p:cNvPr id="38916" name="Picture 3" descr="320px-Seal_of_Virginia.svg.png"/>
          <p:cNvPicPr>
            <a:picLocks noChangeAspect="1"/>
          </p:cNvPicPr>
          <p:nvPr/>
        </p:nvPicPr>
        <p:blipFill>
          <a:blip r:embed="rId3" cstate="print"/>
          <a:srcRect/>
          <a:stretch>
            <a:fillRect/>
          </a:stretch>
        </p:blipFill>
        <p:spPr bwMode="auto">
          <a:xfrm>
            <a:off x="152400" y="425881"/>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EB738CB3-88DD-4C82-9B96-D3877A11B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440308"/>
            <a:ext cx="914400" cy="13853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TACPAK Introduction</a:t>
            </a:r>
          </a:p>
        </p:txBody>
      </p:sp>
      <p:sp>
        <p:nvSpPr>
          <p:cNvPr id="10243" name="Subtitle 2"/>
          <p:cNvSpPr>
            <a:spLocks noGrp="1"/>
          </p:cNvSpPr>
          <p:nvPr>
            <p:ph idx="1"/>
          </p:nvPr>
        </p:nvSpPr>
        <p:spPr>
          <a:xfrm>
            <a:off x="628650" y="2285999"/>
            <a:ext cx="7886700" cy="3890963"/>
          </a:xfrm>
        </p:spPr>
        <p:txBody>
          <a:bodyPr>
            <a:normAutofit lnSpcReduction="10000"/>
          </a:bodyPr>
          <a:lstStyle/>
          <a:p>
            <a:pPr>
              <a:lnSpc>
                <a:spcPct val="150000"/>
              </a:lnSpc>
            </a:pPr>
            <a:r>
              <a:rPr lang="en-US" sz="2000" dirty="0">
                <a:latin typeface="Arial Black" panose="020B0A04020102020204" pitchFamily="34" charset="0"/>
              </a:rPr>
              <a:t>Draw TACPAK and Perform PMCS</a:t>
            </a:r>
          </a:p>
          <a:p>
            <a:pPr lvl="1">
              <a:lnSpc>
                <a:spcPct val="150000"/>
              </a:lnSpc>
            </a:pPr>
            <a:r>
              <a:rPr lang="en-US" sz="2000" dirty="0">
                <a:latin typeface="Arial Black" panose="020B0A04020102020204" pitchFamily="34" charset="0"/>
              </a:rPr>
              <a:t>Team leader signs for and shows VDF Form 2062 (Hand Receipt) for equipment.</a:t>
            </a:r>
          </a:p>
          <a:p>
            <a:pPr lvl="1">
              <a:lnSpc>
                <a:spcPct val="150000"/>
              </a:lnSpc>
            </a:pPr>
            <a:r>
              <a:rPr lang="en-US" sz="2000" dirty="0">
                <a:latin typeface="Arial Black" panose="020B0A04020102020204" pitchFamily="34" charset="0"/>
              </a:rPr>
              <a:t>Team leader indicates what items are maintenance indicators and how to obtain required maintenance.</a:t>
            </a:r>
          </a:p>
          <a:p>
            <a:pPr lvl="2">
              <a:lnSpc>
                <a:spcPct val="150000"/>
              </a:lnSpc>
            </a:pPr>
            <a:r>
              <a:rPr lang="en-US" sz="2000" dirty="0">
                <a:latin typeface="Arial Black" panose="020B0A04020102020204" pitchFamily="34" charset="0"/>
              </a:rPr>
              <a:t>DA Form 2404: Equipment Inspection And Maintenance Worksheet</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spTree>
    <p:extLst>
      <p:ext uri="{BB962C8B-B14F-4D97-AF65-F5344CB8AC3E}">
        <p14:creationId xmlns:p14="http://schemas.microsoft.com/office/powerpoint/2010/main" val="73635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400" dirty="0">
                <a:solidFill>
                  <a:srgbClr val="FFC000"/>
                </a:solidFill>
                <a:effectLst>
                  <a:outerShdw blurRad="38100" dist="38100" dir="2700000" algn="tl">
                    <a:srgbClr val="000000">
                      <a:alpha val="43137"/>
                    </a:srgbClr>
                  </a:outerShdw>
                </a:effectLst>
                <a:latin typeface="Arial Black" pitchFamily="34" charset="0"/>
              </a:rPr>
              <a:t>Draw TACPAK</a:t>
            </a:r>
          </a:p>
        </p:txBody>
      </p:sp>
      <p:sp>
        <p:nvSpPr>
          <p:cNvPr id="10243" name="Subtitle 2"/>
          <p:cNvSpPr>
            <a:spLocks noGrp="1"/>
          </p:cNvSpPr>
          <p:nvPr>
            <p:ph idx="1"/>
          </p:nvPr>
        </p:nvSpPr>
        <p:spPr>
          <a:xfrm>
            <a:off x="628650" y="1937765"/>
            <a:ext cx="7886700" cy="348233"/>
          </a:xfrm>
        </p:spPr>
        <p:txBody>
          <a:bodyPr>
            <a:normAutofit lnSpcReduction="10000"/>
          </a:bodyPr>
          <a:lstStyle/>
          <a:p>
            <a:r>
              <a:rPr lang="en-US" sz="2000" dirty="0">
                <a:latin typeface="Arial Black" panose="020B0A04020102020204" pitchFamily="34" charset="0"/>
              </a:rPr>
              <a:t>Hand Receipt: DA FORM 2062</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6" name="Picture 2">
            <a:extLst>
              <a:ext uri="{FF2B5EF4-FFF2-40B4-BE49-F238E27FC236}">
                <a16:creationId xmlns:a16="http://schemas.microsoft.com/office/drawing/2014/main" id="{DB27F7CB-E159-42D5-BD81-CFBC88C734DF}"/>
              </a:ext>
            </a:extLst>
          </p:cNvPr>
          <p:cNvPicPr>
            <a:picLocks noChangeAspect="1" noChangeArrowheads="1"/>
          </p:cNvPicPr>
          <p:nvPr/>
        </p:nvPicPr>
        <p:blipFill>
          <a:blip r:embed="rId5" cstate="email"/>
          <a:srcRect/>
          <a:stretch>
            <a:fillRect/>
          </a:stretch>
        </p:blipFill>
        <p:spPr bwMode="auto">
          <a:xfrm>
            <a:off x="1143000" y="2285998"/>
            <a:ext cx="6934200" cy="4343401"/>
          </a:xfrm>
          <a:prstGeom prst="rect">
            <a:avLst/>
          </a:prstGeom>
          <a:noFill/>
          <a:ln w="9525">
            <a:noFill/>
            <a:miter lim="800000"/>
            <a:headEnd/>
            <a:tailEnd/>
          </a:ln>
        </p:spPr>
      </p:pic>
    </p:spTree>
    <p:extLst>
      <p:ext uri="{BB962C8B-B14F-4D97-AF65-F5344CB8AC3E}">
        <p14:creationId xmlns:p14="http://schemas.microsoft.com/office/powerpoint/2010/main" val="341808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a:solidFill>
                  <a:srgbClr val="FF0000"/>
                </a:solidFill>
                <a:latin typeface="Arial Black" pitchFamily="34" charset="0"/>
              </a:rPr>
              <a:t> </a:t>
            </a:r>
            <a:r>
              <a:rPr lang="en-US" sz="4400">
                <a:solidFill>
                  <a:srgbClr val="FFC000"/>
                </a:solidFill>
                <a:effectLst>
                  <a:outerShdw blurRad="38100" dist="38100" dir="2700000" algn="tl">
                    <a:srgbClr val="000000">
                      <a:alpha val="43137"/>
                    </a:srgbClr>
                  </a:outerShdw>
                </a:effectLst>
                <a:latin typeface="Arial Black" pitchFamily="34" charset="0"/>
              </a:rPr>
              <a:t>Draw TACPAK</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sp>
        <p:nvSpPr>
          <p:cNvPr id="10243" name="Subtitle 2"/>
          <p:cNvSpPr>
            <a:spLocks noGrp="1"/>
          </p:cNvSpPr>
          <p:nvPr>
            <p:ph idx="1"/>
          </p:nvPr>
        </p:nvSpPr>
        <p:spPr>
          <a:xfrm>
            <a:off x="628650" y="1937765"/>
            <a:ext cx="7886700" cy="348233"/>
          </a:xfrm>
        </p:spPr>
        <p:txBody>
          <a:bodyPr>
            <a:normAutofit lnSpcReduction="10000"/>
          </a:bodyPr>
          <a:lstStyle/>
          <a:p>
            <a:r>
              <a:rPr lang="en-US" sz="2000" dirty="0">
                <a:latin typeface="Arial Black" panose="020B0A04020102020204" pitchFamily="34" charset="0"/>
              </a:rPr>
              <a:t>Hand Receipt: DA FORM 2062</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7" name="Picture 2">
            <a:extLst>
              <a:ext uri="{FF2B5EF4-FFF2-40B4-BE49-F238E27FC236}">
                <a16:creationId xmlns:a16="http://schemas.microsoft.com/office/drawing/2014/main" id="{AE9696B2-C7A8-43A7-B267-5D19E881B83A}"/>
              </a:ext>
            </a:extLst>
          </p:cNvPr>
          <p:cNvPicPr>
            <a:picLocks noChangeAspect="1" noChangeArrowheads="1"/>
          </p:cNvPicPr>
          <p:nvPr/>
        </p:nvPicPr>
        <p:blipFill>
          <a:blip r:embed="rId5" cstate="email"/>
          <a:srcRect/>
          <a:stretch>
            <a:fillRect/>
          </a:stretch>
        </p:blipFill>
        <p:spPr bwMode="auto">
          <a:xfrm>
            <a:off x="1219200" y="2285997"/>
            <a:ext cx="6858000" cy="4572003"/>
          </a:xfrm>
          <a:prstGeom prst="rect">
            <a:avLst/>
          </a:prstGeom>
          <a:noFill/>
          <a:ln w="9525">
            <a:noFill/>
            <a:miter lim="800000"/>
            <a:headEnd/>
            <a:tailEnd/>
          </a:ln>
        </p:spPr>
      </p:pic>
    </p:spTree>
    <p:extLst>
      <p:ext uri="{BB962C8B-B14F-4D97-AF65-F5344CB8AC3E}">
        <p14:creationId xmlns:p14="http://schemas.microsoft.com/office/powerpoint/2010/main" val="304330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a:solidFill>
                  <a:srgbClr val="FF0000"/>
                </a:solidFill>
                <a:latin typeface="Arial Black" pitchFamily="34" charset="0"/>
              </a:rPr>
              <a:t> </a:t>
            </a:r>
            <a:r>
              <a:rPr lang="en-US" sz="4400">
                <a:solidFill>
                  <a:srgbClr val="FFC000"/>
                </a:solidFill>
                <a:effectLst>
                  <a:outerShdw blurRad="38100" dist="38100" dir="2700000" algn="tl">
                    <a:srgbClr val="000000">
                      <a:alpha val="43137"/>
                    </a:srgbClr>
                  </a:outerShdw>
                </a:effectLst>
                <a:latin typeface="Arial Black" pitchFamily="34" charset="0"/>
              </a:rPr>
              <a:t>Draw TACPAK</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sp>
        <p:nvSpPr>
          <p:cNvPr id="10243" name="Subtitle 2"/>
          <p:cNvSpPr>
            <a:spLocks noGrp="1"/>
          </p:cNvSpPr>
          <p:nvPr>
            <p:ph idx="1"/>
          </p:nvPr>
        </p:nvSpPr>
        <p:spPr>
          <a:xfrm>
            <a:off x="628650" y="1937765"/>
            <a:ext cx="7886700" cy="348233"/>
          </a:xfrm>
        </p:spPr>
        <p:txBody>
          <a:bodyPr>
            <a:normAutofit lnSpcReduction="10000"/>
          </a:bodyPr>
          <a:lstStyle/>
          <a:p>
            <a:r>
              <a:rPr lang="en-US" sz="2000" dirty="0">
                <a:latin typeface="Arial Black" panose="020B0A04020102020204" pitchFamily="34" charset="0"/>
              </a:rPr>
              <a:t>Filling out Hand Receipt</a:t>
            </a:r>
          </a:p>
          <a:p>
            <a:pPr marR="0" eaLnBrk="1" hangingPunct="1">
              <a:buFont typeface="Arial" panose="020B0604020202020204" pitchFamily="34" charset="0"/>
              <a:buChar char="•"/>
            </a:pPr>
            <a:endParaRPr lang="en-US" altLang="en-US" sz="2800" b="1" dirty="0">
              <a:latin typeface="Arial Black" panose="020B0A04020102020204" pitchFamily="34" charset="0"/>
            </a:endParaRPr>
          </a:p>
          <a:p>
            <a:pPr marR="0" algn="ctr" eaLnBrk="1" hangingPunct="1"/>
            <a:endParaRPr lang="en-US" altLang="en-US" sz="4800" dirty="0">
              <a:solidFill>
                <a:srgbClr val="FF6600"/>
              </a:solidFill>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5" name="Picture 4">
            <a:extLst>
              <a:ext uri="{FF2B5EF4-FFF2-40B4-BE49-F238E27FC236}">
                <a16:creationId xmlns:a16="http://schemas.microsoft.com/office/drawing/2014/main" id="{4589A7AA-9D45-41EE-8CEB-7F6D1C70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8" name="Picture 2">
            <a:extLst>
              <a:ext uri="{FF2B5EF4-FFF2-40B4-BE49-F238E27FC236}">
                <a16:creationId xmlns:a16="http://schemas.microsoft.com/office/drawing/2014/main" id="{ED9A0CED-03AE-49F9-B2F3-EB449269DB3F}"/>
              </a:ext>
            </a:extLst>
          </p:cNvPr>
          <p:cNvPicPr>
            <a:picLocks noChangeAspect="1" noChangeArrowheads="1"/>
          </p:cNvPicPr>
          <p:nvPr/>
        </p:nvPicPr>
        <p:blipFill>
          <a:blip r:embed="rId5" cstate="email"/>
          <a:srcRect/>
          <a:stretch>
            <a:fillRect/>
          </a:stretch>
        </p:blipFill>
        <p:spPr bwMode="auto">
          <a:xfrm>
            <a:off x="914400" y="2285998"/>
            <a:ext cx="6629400" cy="4495802"/>
          </a:xfrm>
          <a:prstGeom prst="rect">
            <a:avLst/>
          </a:prstGeom>
          <a:noFill/>
          <a:ln w="9525">
            <a:noFill/>
            <a:miter lim="800000"/>
            <a:headEnd/>
            <a:tailEnd/>
          </a:ln>
        </p:spPr>
      </p:pic>
      <p:sp>
        <p:nvSpPr>
          <p:cNvPr id="10" name="Rectangle 9">
            <a:extLst>
              <a:ext uri="{FF2B5EF4-FFF2-40B4-BE49-F238E27FC236}">
                <a16:creationId xmlns:a16="http://schemas.microsoft.com/office/drawing/2014/main" id="{74AC971B-2ABD-4635-8C8F-19B45E8C7BEF}"/>
              </a:ext>
            </a:extLst>
          </p:cNvPr>
          <p:cNvSpPr/>
          <p:nvPr/>
        </p:nvSpPr>
        <p:spPr>
          <a:xfrm>
            <a:off x="7696200" y="35814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Record Quantity of each item in Section G</a:t>
            </a:r>
            <a:endParaRPr lang="en-US" sz="1100" dirty="0"/>
          </a:p>
        </p:txBody>
      </p:sp>
      <p:cxnSp>
        <p:nvCxnSpPr>
          <p:cNvPr id="11" name="Straight Arrow Connector 10">
            <a:extLst>
              <a:ext uri="{FF2B5EF4-FFF2-40B4-BE49-F238E27FC236}">
                <a16:creationId xmlns:a16="http://schemas.microsoft.com/office/drawing/2014/main" id="{5DCF875C-4019-4930-B8DC-852923D01E11}"/>
              </a:ext>
            </a:extLst>
          </p:cNvPr>
          <p:cNvCxnSpPr>
            <a:cxnSpLocks/>
          </p:cNvCxnSpPr>
          <p:nvPr/>
        </p:nvCxnSpPr>
        <p:spPr>
          <a:xfrm flipH="1" flipV="1">
            <a:off x="6477000" y="3124201"/>
            <a:ext cx="1219200" cy="533399"/>
          </a:xfrm>
          <a:prstGeom prst="straightConnector1">
            <a:avLst/>
          </a:prstGeom>
          <a:ln w="25400" cmpd="sng">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1982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3065</Words>
  <Application>Microsoft Office PowerPoint</Application>
  <PresentationFormat>On-screen Show (4:3)</PresentationFormat>
  <Paragraphs>538</Paragraphs>
  <Slides>59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Calibri Light</vt:lpstr>
      <vt:lpstr>Wingdings</vt:lpstr>
      <vt:lpstr>Office Theme</vt:lpstr>
      <vt:lpstr>VIRGINIA DEFENSE FORCE                                 COM 102                             IMAR Training</vt:lpstr>
      <vt:lpstr>COM 102 Purpose</vt:lpstr>
      <vt:lpstr>Course Objectives</vt:lpstr>
      <vt:lpstr> Agenda</vt:lpstr>
      <vt:lpstr> TACPAK Introduction</vt:lpstr>
      <vt:lpstr> TACPAK Introduction</vt:lpstr>
      <vt:lpstr> Draw TACPAK</vt:lpstr>
      <vt:lpstr> Draw TACPAK</vt:lpstr>
      <vt:lpstr> Draw TACPAK</vt:lpstr>
      <vt:lpstr> Draw TACPAK</vt:lpstr>
      <vt:lpstr> Perform PMCS</vt:lpstr>
      <vt:lpstr> TACPAK Configurations</vt:lpstr>
      <vt:lpstr> TACPAK “Lite” Inventory</vt:lpstr>
      <vt:lpstr> TACPAK “Heavy” Inventory</vt:lpstr>
      <vt:lpstr> Power Management</vt:lpstr>
      <vt:lpstr> Computer WLAN &amp; WIFI</vt:lpstr>
      <vt:lpstr> Computer WLAN &amp; WIFI</vt:lpstr>
      <vt:lpstr> Printer &amp; Scanner</vt:lpstr>
      <vt:lpstr> GPS / Video / Camera</vt:lpstr>
      <vt:lpstr> Telephony: Terr. &amp; Sat.</vt:lpstr>
      <vt:lpstr> Place TACPAK into Operation</vt:lpstr>
      <vt:lpstr> Place TACPAK into Operation</vt:lpstr>
      <vt:lpstr> Place TACPAK into Operation</vt:lpstr>
      <vt:lpstr> Place TACPAK into Operation</vt:lpstr>
      <vt:lpstr> Place TACPAK into Operation</vt:lpstr>
      <vt:lpstr> Place TACPAK into Operation</vt:lpstr>
      <vt:lpstr> End of Section</vt:lpstr>
      <vt:lpstr> TACPAK Setup</vt:lpstr>
      <vt:lpstr> End of Section</vt:lpstr>
      <vt:lpstr> </vt:lpstr>
      <vt:lpstr> Agency Introductions</vt:lpstr>
      <vt:lpstr> Virginia Emergency  Operations Center (VEOC)</vt:lpstr>
      <vt:lpstr> Virginia Emergency  Support Team (VEST)</vt:lpstr>
      <vt:lpstr> Virginia Emergency  Support Team (VEST)</vt:lpstr>
      <vt:lpstr> Emergency Support  Functions (ESFs)</vt:lpstr>
      <vt:lpstr> Emergency Support  Functions (ESFs)</vt:lpstr>
      <vt:lpstr> ESF 16: Military Support</vt:lpstr>
      <vt:lpstr> Response Process</vt:lpstr>
      <vt:lpstr> Response Process</vt:lpstr>
      <vt:lpstr> </vt:lpstr>
      <vt:lpstr> WEBEOC Core Functions</vt:lpstr>
      <vt:lpstr> WEBEOC Core Functions</vt:lpstr>
      <vt:lpstr> WEBEOC Interface</vt:lpstr>
      <vt:lpstr> WEBEOC Interface</vt:lpstr>
      <vt:lpstr> WEBEOC Interface</vt:lpstr>
      <vt:lpstr> WEBEOC Interface</vt:lpstr>
      <vt:lpstr> WEBEOC Interface</vt:lpstr>
      <vt:lpstr> WEBEOC Request Status</vt:lpstr>
      <vt:lpstr> WEBEOC Mission Status</vt:lpstr>
      <vt:lpstr> WEBEOC Website Links</vt:lpstr>
      <vt:lpstr> End of Section</vt:lpstr>
      <vt:lpstr> </vt:lpstr>
      <vt:lpstr> SAD Mission Discussion</vt:lpstr>
      <vt:lpstr> SAD Mission Discussion</vt:lpstr>
      <vt:lpstr> SAD Mission Discussion</vt:lpstr>
      <vt:lpstr> SAD Mission Discussion</vt:lpstr>
      <vt:lpstr> SAD Mission Discussion</vt:lpstr>
      <vt:lpstr> SAD Mission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DEFENSE FORCE   SEC 100: ACCESS CONTROL TEAMS</dc:title>
  <dc:creator>Dr. Michael Perini</dc:creator>
  <cp:lastModifiedBy>Dr. Perini</cp:lastModifiedBy>
  <cp:revision>23</cp:revision>
  <dcterms:created xsi:type="dcterms:W3CDTF">2019-11-18T23:18:26Z</dcterms:created>
  <dcterms:modified xsi:type="dcterms:W3CDTF">2020-07-28T22:54:06Z</dcterms:modified>
</cp:coreProperties>
</file>